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630" r:id="rId5"/>
    <p:sldId id="631" r:id="rId6"/>
    <p:sldId id="651" r:id="rId7"/>
    <p:sldId id="653" r:id="rId8"/>
    <p:sldId id="654" r:id="rId9"/>
    <p:sldId id="377" r:id="rId10"/>
    <p:sldId id="655" r:id="rId11"/>
    <p:sldId id="490" r:id="rId12"/>
    <p:sldId id="656" r:id="rId13"/>
    <p:sldId id="657" r:id="rId14"/>
    <p:sldId id="658" r:id="rId15"/>
    <p:sldId id="378" r:id="rId16"/>
    <p:sldId id="645" r:id="rId17"/>
    <p:sldId id="646" r:id="rId18"/>
    <p:sldId id="647" r:id="rId19"/>
    <p:sldId id="269" r:id="rId20"/>
    <p:sldId id="676" r:id="rId21"/>
    <p:sldId id="271" r:id="rId22"/>
    <p:sldId id="273" r:id="rId23"/>
    <p:sldId id="382" r:id="rId24"/>
    <p:sldId id="274" r:id="rId25"/>
    <p:sldId id="677" r:id="rId26"/>
    <p:sldId id="678" r:id="rId27"/>
    <p:sldId id="575" r:id="rId28"/>
    <p:sldId id="679" r:id="rId29"/>
    <p:sldId id="681" r:id="rId30"/>
    <p:sldId id="576" r:id="rId31"/>
    <p:sldId id="682" r:id="rId32"/>
    <p:sldId id="683" r:id="rId33"/>
    <p:sldId id="577" r:id="rId34"/>
    <p:sldId id="685" r:id="rId35"/>
    <p:sldId id="690" r:id="rId36"/>
    <p:sldId id="597" r:id="rId37"/>
    <p:sldId id="608" r:id="rId38"/>
    <p:sldId id="607" r:id="rId39"/>
    <p:sldId id="610" r:id="rId40"/>
    <p:sldId id="611" r:id="rId41"/>
    <p:sldId id="503" r:id="rId42"/>
    <p:sldId id="710" r:id="rId43"/>
    <p:sldId id="648" r:id="rId44"/>
    <p:sldId id="7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718"/>
  </p:normalViewPr>
  <p:slideViewPr>
    <p:cSldViewPr snapToGrid="0">
      <p:cViewPr varScale="1">
        <p:scale>
          <a:sx n="81" d="100"/>
          <a:sy n="81" d="100"/>
        </p:scale>
        <p:origin x="576" y="62"/>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6/8/2026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D9D1A26-1075-700C-839E-BC376DC074B6}"/>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205FCD2-70FE-226C-0027-D96380FFEE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A428B084-CDCA-EEEC-1B2A-689845FF67A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200">
              <a:defRPr>
                <a:solidFill>
                  <a:schemeClr val="tx1"/>
                </a:solidFill>
                <a:latin typeface="Century Gothic" panose="020B0502020202020204" pitchFamily="34" charset="0"/>
              </a:defRPr>
            </a:lvl1pPr>
            <a:lvl2pPr marL="784225" indent="-301625" defTabSz="965200">
              <a:defRPr>
                <a:solidFill>
                  <a:schemeClr val="tx1"/>
                </a:solidFill>
                <a:latin typeface="Century Gothic" panose="020B0502020202020204" pitchFamily="34" charset="0"/>
              </a:defRPr>
            </a:lvl2pPr>
            <a:lvl3pPr marL="1208088" indent="-241300" defTabSz="965200">
              <a:defRPr>
                <a:solidFill>
                  <a:schemeClr val="tx1"/>
                </a:solidFill>
                <a:latin typeface="Century Gothic" panose="020B0502020202020204" pitchFamily="34" charset="0"/>
              </a:defRPr>
            </a:lvl3pPr>
            <a:lvl4pPr marL="1690688" indent="-241300" defTabSz="965200">
              <a:defRPr>
                <a:solidFill>
                  <a:schemeClr val="tx1"/>
                </a:solidFill>
                <a:latin typeface="Century Gothic" panose="020B0502020202020204" pitchFamily="34" charset="0"/>
              </a:defRPr>
            </a:lvl4pPr>
            <a:lvl5pPr marL="2174875" indent="-241300" defTabSz="965200">
              <a:defRPr>
                <a:solidFill>
                  <a:schemeClr val="tx1"/>
                </a:solidFill>
                <a:latin typeface="Century Gothic" panose="020B0502020202020204" pitchFamily="34" charset="0"/>
              </a:defRPr>
            </a:lvl5pPr>
            <a:lvl6pPr marL="2632075" indent="-241300" defTabSz="965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965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965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965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269B352-E66A-40B1-8CEF-DEA009D2A554}"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13FAA49C-A643-633A-7DDF-93D72F06570F}"/>
              </a:ext>
            </a:extLst>
          </p:cNvPr>
          <p:cNvSpPr>
            <a:spLocks noGrp="1" noRot="1" noChangeAspect="1" noChangeArrowheads="1" noTextEdit="1"/>
          </p:cNvSpPr>
          <p:nvPr>
            <p:ph type="sldImg"/>
          </p:nvPr>
        </p:nvSpPr>
        <p:spPr>
          <a:solidFill>
            <a:srgbClr val="FFFFFF"/>
          </a:solidFill>
          <a:ln/>
        </p:spPr>
      </p:sp>
      <p:sp>
        <p:nvSpPr>
          <p:cNvPr id="56323" name="Rectangle 2">
            <a:extLst>
              <a:ext uri="{FF2B5EF4-FFF2-40B4-BE49-F238E27FC236}">
                <a16:creationId xmlns:a16="http://schemas.microsoft.com/office/drawing/2014/main" id="{05F2B6AD-4F9A-2589-0E6A-DB0C383960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eaLnBrk="1" hangingPunct="1">
              <a:spcBef>
                <a:spcPts val="413"/>
              </a:spcBef>
            </a:pPr>
            <a:r>
              <a:rPr lang="en-US" altLang="en-US" sz="1400">
                <a:solidFill>
                  <a:srgbClr val="000000"/>
                </a:solidFill>
                <a:latin typeface="Lucida Grande" charset="0"/>
                <a:cs typeface="Lucida Grande" charset="0"/>
                <a:sym typeface="Lucida Grande" charset="0"/>
              </a:rPr>
              <a:t>This slide demonstrates the physical impact of trauma on the brain.  This work comes from an important study by Dr. Michael DeBellis (pronounced: Bayless with a long ‘a’) and his colleagues that was published in Biological Psychiatry in 1999.  Dr. DeBellis studied the brains of children who were abused and compared them to the brains of children who were not abused.</a:t>
            </a:r>
          </a:p>
          <a:p>
            <a:pPr marL="158750" eaLnBrk="1" hangingPunct="1">
              <a:spcBef>
                <a:spcPts val="350"/>
              </a:spcBef>
            </a:pPr>
            <a:endParaRPr lang="en-US" altLang="en-US" sz="1400">
              <a:solidFill>
                <a:srgbClr val="000000"/>
              </a:solidFill>
              <a:latin typeface="Lucida Grande" charset="0"/>
              <a:cs typeface="Lucida Grande" charset="0"/>
              <a:sym typeface="Lucida Grande" charset="0"/>
            </a:endParaRPr>
          </a:p>
          <a:p>
            <a:pPr marL="158750" eaLnBrk="1" hangingPunct="1">
              <a:spcBef>
                <a:spcPts val="413"/>
              </a:spcBef>
            </a:pPr>
            <a:r>
              <a:rPr lang="en-US" altLang="en-US" sz="1400">
                <a:solidFill>
                  <a:srgbClr val="000000"/>
                </a:solidFill>
                <a:latin typeface="Lucida Grande" charset="0"/>
                <a:cs typeface="Lucida Grande" charset="0"/>
                <a:sym typeface="Lucida Grande" charset="0"/>
              </a:rPr>
              <a:t>Dr. DeBellis found that the brains of children who had been abused were different.  (Again, it might be helpful to use a laser pointer here.)  If you look on the left side, the healthy child’s brain, you see a thin external layer covering the brain (white area arching over brain image).  If you look at the image on the right, you see a thicker white band.  This shows atrophy or shrinkage of the cerebral cortex.  Besides the cortex, other structures of the brain change, like the hippocampus and the amygdala.  These structures also decrease in size.  But the lateral ventricles, on the other hand, increase in size in people who are traumatized.  See this black triangle shapes on left image and how much larger they are in the MRI image of the child with trauma on the right?   </a:t>
            </a:r>
            <a:r>
              <a:rPr lang="en-US" altLang="en-US" sz="1400" u="sng">
                <a:solidFill>
                  <a:srgbClr val="000000"/>
                </a:solidFill>
                <a:latin typeface="Lucida Grande" charset="0"/>
                <a:cs typeface="Lucida Grande" charset="0"/>
                <a:sym typeface="Lucida Grande" charset="0"/>
              </a:rPr>
              <a:t>Trauma physically effects the brain and how it functions</a:t>
            </a:r>
            <a:r>
              <a:rPr lang="en-US" altLang="en-US" sz="1400">
                <a:solidFill>
                  <a:srgbClr val="000000"/>
                </a:solidFill>
                <a:latin typeface="Lucida Grande" charset="0"/>
                <a:cs typeface="Lucida Grande" charset="0"/>
                <a:sym typeface="Lucida Grande" charset="0"/>
              </a:rPr>
              <a:t>. </a:t>
            </a:r>
          </a:p>
          <a:p>
            <a:pPr marL="158750" eaLnBrk="1" hangingPunct="1">
              <a:spcBef>
                <a:spcPts val="350"/>
              </a:spcBef>
            </a:pPr>
            <a:r>
              <a:rPr lang="en-US" altLang="en-US" sz="1400">
                <a:solidFill>
                  <a:srgbClr val="000000"/>
                </a:solidFill>
                <a:latin typeface="Lucida Grande" charset="0"/>
                <a:cs typeface="Lucida Grande" charset="0"/>
                <a:sym typeface="Lucida Grande" charset="0"/>
              </a:rPr>
              <a:t> </a:t>
            </a:r>
          </a:p>
          <a:p>
            <a:pPr marL="158750" eaLnBrk="1" hangingPunct="1">
              <a:spcBef>
                <a:spcPts val="413"/>
              </a:spcBef>
            </a:pPr>
            <a:r>
              <a:rPr lang="en-US" altLang="en-US" sz="1400">
                <a:solidFill>
                  <a:srgbClr val="000000"/>
                </a:solidFill>
                <a:latin typeface="Lucida Grande" charset="0"/>
                <a:cs typeface="Lucida Grande" charset="0"/>
                <a:sym typeface="Lucida Grande" charset="0"/>
              </a:rPr>
              <a:t>Karestan Koenen, a researcher from Boston, published a groundbreaking twin study in 2003.  She looked at twins where one had a history of trauma and one did not.  What she found was that the twin who had a trauma history, had on average, an 8-point reduction in IQ scores – the only distinguishing variable was the trauma.  Lowered IQ is a significant risk factor for other negative outcomes, like school failure and juvenile delinquency.  What this means is that people with trauma histories, can also have brains that have been adversely effected by that experience.  So, trauma can directly effect learning and day-to-day functioning of the people we serve, for the rest of their lives.  </a:t>
            </a:r>
          </a:p>
          <a:p>
            <a:pPr marL="158750" eaLnBrk="1" hangingPunct="1">
              <a:spcBef>
                <a:spcPts val="413"/>
              </a:spcBef>
            </a:pPr>
            <a:endParaRPr lang="en-US" altLang="en-US" sz="1400">
              <a:solidFill>
                <a:srgbClr val="000000"/>
              </a:solidFill>
              <a:latin typeface="Lucida Grande" charset="0"/>
              <a:cs typeface="Lucida Grande" charset="0"/>
              <a:sym typeface="Lucida Grande" charset="0"/>
            </a:endParaRPr>
          </a:p>
          <a:p>
            <a:pPr marL="158750" eaLnBrk="1" hangingPunct="1">
              <a:spcBef>
                <a:spcPts val="413"/>
              </a:spcBef>
            </a:pPr>
            <a:r>
              <a:rPr lang="en-US" altLang="en-US" sz="1400">
                <a:solidFill>
                  <a:srgbClr val="000000"/>
                </a:solidFill>
                <a:latin typeface="Lucida Grande" charset="0"/>
                <a:cs typeface="Lucida Grande" charset="0"/>
                <a:sym typeface="Lucida Grande" charset="0"/>
              </a:rPr>
              <a:t>Transition for next slide---To assist with this next part of our discussion, if you will reach down beneath your seat, and pull up you’ll find your hand attached to your risk and we’ll now have a handy model for the brain that we can use....go to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7BD3E592-C8BB-5BFD-CF0B-0837758C392E}"/>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54CC9464-200C-72AC-1DCB-F59CF6AB6E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38244" name="Slide Number Placeholder 3">
            <a:extLst>
              <a:ext uri="{FF2B5EF4-FFF2-40B4-BE49-F238E27FC236}">
                <a16:creationId xmlns:a16="http://schemas.microsoft.com/office/drawing/2014/main" id="{F2E6A4C3-FBFB-86E1-C799-4CB14B9C8A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200">
              <a:spcBef>
                <a:spcPct val="30000"/>
              </a:spcBef>
              <a:defRPr sz="1200">
                <a:solidFill>
                  <a:schemeClr val="tx1"/>
                </a:solidFill>
                <a:latin typeface="Arial" panose="020B0604020202020204" pitchFamily="34" charset="0"/>
              </a:defRPr>
            </a:lvl1pPr>
            <a:lvl2pPr marL="769938" indent="-295275" defTabSz="965200">
              <a:spcBef>
                <a:spcPct val="30000"/>
              </a:spcBef>
              <a:defRPr sz="1200">
                <a:solidFill>
                  <a:schemeClr val="tx1"/>
                </a:solidFill>
                <a:latin typeface="Arial" panose="020B0604020202020204" pitchFamily="34" charset="0"/>
              </a:defRPr>
            </a:lvl2pPr>
            <a:lvl3pPr marL="1184275" indent="-236538" defTabSz="965200">
              <a:spcBef>
                <a:spcPct val="30000"/>
              </a:spcBef>
              <a:defRPr sz="1200">
                <a:solidFill>
                  <a:schemeClr val="tx1"/>
                </a:solidFill>
                <a:latin typeface="Arial" panose="020B0604020202020204" pitchFamily="34" charset="0"/>
              </a:defRPr>
            </a:lvl3pPr>
            <a:lvl4pPr marL="1658938" indent="-236538" defTabSz="965200">
              <a:spcBef>
                <a:spcPct val="30000"/>
              </a:spcBef>
              <a:defRPr sz="1200">
                <a:solidFill>
                  <a:schemeClr val="tx1"/>
                </a:solidFill>
                <a:latin typeface="Arial" panose="020B0604020202020204" pitchFamily="34" charset="0"/>
              </a:defRPr>
            </a:lvl4pPr>
            <a:lvl5pPr marL="2133600" indent="-236538" defTabSz="965200">
              <a:spcBef>
                <a:spcPct val="30000"/>
              </a:spcBef>
              <a:defRPr sz="1200">
                <a:solidFill>
                  <a:schemeClr val="tx1"/>
                </a:solidFill>
                <a:latin typeface="Arial" panose="020B0604020202020204" pitchFamily="34" charset="0"/>
              </a:defRPr>
            </a:lvl5pPr>
            <a:lvl6pPr marL="2590800" indent="-236538" defTabSz="965200" eaLnBrk="0" fontAlgn="base" hangingPunct="0">
              <a:spcBef>
                <a:spcPct val="30000"/>
              </a:spcBef>
              <a:spcAft>
                <a:spcPct val="0"/>
              </a:spcAft>
              <a:defRPr sz="1200">
                <a:solidFill>
                  <a:schemeClr val="tx1"/>
                </a:solidFill>
                <a:latin typeface="Arial" panose="020B0604020202020204" pitchFamily="34" charset="0"/>
              </a:defRPr>
            </a:lvl6pPr>
            <a:lvl7pPr marL="3048000" indent="-236538" defTabSz="965200" eaLnBrk="0" fontAlgn="base" hangingPunct="0">
              <a:spcBef>
                <a:spcPct val="30000"/>
              </a:spcBef>
              <a:spcAft>
                <a:spcPct val="0"/>
              </a:spcAft>
              <a:defRPr sz="1200">
                <a:solidFill>
                  <a:schemeClr val="tx1"/>
                </a:solidFill>
                <a:latin typeface="Arial" panose="020B0604020202020204" pitchFamily="34" charset="0"/>
              </a:defRPr>
            </a:lvl7pPr>
            <a:lvl8pPr marL="3505200" indent="-236538" defTabSz="965200" eaLnBrk="0" fontAlgn="base" hangingPunct="0">
              <a:spcBef>
                <a:spcPct val="30000"/>
              </a:spcBef>
              <a:spcAft>
                <a:spcPct val="0"/>
              </a:spcAft>
              <a:defRPr sz="1200">
                <a:solidFill>
                  <a:schemeClr val="tx1"/>
                </a:solidFill>
                <a:latin typeface="Arial" panose="020B0604020202020204" pitchFamily="34" charset="0"/>
              </a:defRPr>
            </a:lvl8pPr>
            <a:lvl9pPr marL="3962400" indent="-236538" defTabSz="965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EC1E081-1B7D-4C85-8F41-80B6A3AC1EEC}" type="slidenum">
              <a:rPr lang="en-US" altLang="en-US" smtClean="0">
                <a:solidFill>
                  <a:srgbClr val="000000"/>
                </a:solidFill>
              </a:rPr>
              <a:pPr fontAlgn="base">
                <a:spcBef>
                  <a:spcPct val="0"/>
                </a:spcBef>
                <a:spcAft>
                  <a:spcPct val="0"/>
                </a:spcAft>
              </a:pPr>
              <a:t>38</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6/8/2026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6/8/2026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6/8/2026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ABA1601E-63A2-BC81-166A-97F4A2BF03E6}"/>
              </a:ext>
            </a:extLst>
          </p:cNvPr>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1BBE3-A0B1-C5D2-E9A7-91680C234D0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455A352-0E65-827B-662D-6F8A7EF6D7D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D2AB2F9-8C6C-64C6-E125-A3BEDC5CAE30}"/>
              </a:ext>
            </a:extLst>
          </p:cNvPr>
          <p:cNvSpPr>
            <a:spLocks noGrp="1"/>
          </p:cNvSpPr>
          <p:nvPr>
            <p:ph type="sldNum" sz="quarter" idx="12"/>
          </p:nvPr>
        </p:nvSpPr>
        <p:spPr/>
        <p:txBody>
          <a:bodyPr/>
          <a:lstStyle>
            <a:lvl1pPr>
              <a:defRPr/>
            </a:lvl1pPr>
          </a:lstStyle>
          <a:p>
            <a:pPr>
              <a:defRPr/>
            </a:pPr>
            <a:fld id="{36622371-C94A-4F06-997C-B31930DD6106}" type="slidenum">
              <a:rPr lang="en-US" altLang="en-US"/>
              <a:pPr>
                <a:defRPr/>
              </a:pPr>
              <a:t>‹#›</a:t>
            </a:fld>
            <a:endParaRPr lang="en-US" altLang="en-US" dirty="0"/>
          </a:p>
        </p:txBody>
      </p:sp>
    </p:spTree>
    <p:extLst>
      <p:ext uri="{BB962C8B-B14F-4D97-AF65-F5344CB8AC3E}">
        <p14:creationId xmlns:p14="http://schemas.microsoft.com/office/powerpoint/2010/main" val="427551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6/8/2026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6/8/2026</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6/8/2026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6/8/2026</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6/8/2026</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6/8/2026</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6/8/2026</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6/8/2026</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hestnut.org/" TargetMode="External"/><Relationship Id="rId2" Type="http://schemas.openxmlformats.org/officeDocument/2006/relationships/hyperlink" Target="http://modelprograms.samhsa.gov/" TargetMode="External"/><Relationship Id="rId1" Type="http://schemas.openxmlformats.org/officeDocument/2006/relationships/slideLayout" Target="../slideLayouts/slideLayout2.xml"/><Relationship Id="rId6" Type="http://schemas.openxmlformats.org/officeDocument/2006/relationships/hyperlink" Target="http://www.nctsn.org/" TargetMode="External"/><Relationship Id="rId5" Type="http://schemas.openxmlformats.org/officeDocument/2006/relationships/hyperlink" Target="http://www.niaaa.nih.gov/" TargetMode="External"/><Relationship Id="rId4" Type="http://schemas.openxmlformats.org/officeDocument/2006/relationships/hyperlink" Target="http://www.nida.nih.go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935EE33-C8C6-DC1D-710F-FA310CB7B086}"/>
              </a:ext>
            </a:extLst>
          </p:cNvPr>
          <p:cNvSpPr>
            <a:spLocks noGrp="1" noChangeArrowheads="1"/>
          </p:cNvSpPr>
          <p:nvPr>
            <p:ph type="title"/>
          </p:nvPr>
        </p:nvSpPr>
        <p:spPr>
          <a:xfrm>
            <a:off x="1890584" y="1476632"/>
            <a:ext cx="8625016" cy="3323968"/>
          </a:xfrm>
        </p:spPr>
        <p:txBody>
          <a:bodyPr/>
          <a:lstStyle/>
          <a:p>
            <a:pPr>
              <a:lnSpc>
                <a:spcPct val="107000"/>
              </a:lnSpc>
              <a:spcAft>
                <a:spcPts val="800"/>
              </a:spcAft>
            </a:pPr>
            <a:r>
              <a:rPr lang="en-US" altLang="en-US" sz="5400" dirty="0">
                <a:solidFill>
                  <a:schemeClr val="accent2">
                    <a:lumMod val="25000"/>
                  </a:schemeClr>
                </a:solidFill>
                <a:latin typeface="Calibri" panose="020F0502020204030204" pitchFamily="34" charset="0"/>
                <a:ea typeface="Calibri" panose="020F0502020204030204" pitchFamily="34" charset="0"/>
                <a:cs typeface="Times New Roman" panose="02020603050405020304" pitchFamily="18" charset="0"/>
              </a:rPr>
              <a:t>“Co-Occurring Disorders and Recovery Support” </a:t>
            </a:r>
            <a:br>
              <a:rPr lang="en-US" altLang="en-US" sz="5400" dirty="0">
                <a:latin typeface="Calibri" panose="020F0502020204030204" pitchFamily="34" charset="0"/>
                <a:ea typeface="Calibri" panose="020F0502020204030204" pitchFamily="34" charset="0"/>
                <a:cs typeface="Times New Roman" panose="02020603050405020304" pitchFamily="18" charset="0"/>
              </a:rPr>
            </a:br>
            <a:br>
              <a:rPr lang="en-US" altLang="en-US" sz="5400" dirty="0">
                <a:latin typeface="Calibri" panose="020F0502020204030204" pitchFamily="34" charset="0"/>
                <a:ea typeface="Calibri" panose="020F0502020204030204" pitchFamily="34" charset="0"/>
                <a:cs typeface="Times New Roman" panose="02020603050405020304" pitchFamily="18" charset="0"/>
              </a:rPr>
            </a:br>
            <a:r>
              <a:rPr lang="en-US" alt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Fletcher Group Presentation</a:t>
            </a:r>
            <a:br>
              <a:rPr lang="en-US" alt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alt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July 2nd, 2026</a:t>
            </a:r>
            <a:br>
              <a:rPr lang="en-US" altLang="en-US" sz="3600" dirty="0">
                <a:latin typeface="Calibri" panose="020F0502020204030204" pitchFamily="34" charset="0"/>
                <a:ea typeface="Calibri" panose="020F0502020204030204" pitchFamily="34" charset="0"/>
                <a:cs typeface="Times New Roman" panose="02020603050405020304" pitchFamily="18" charset="0"/>
              </a:rPr>
            </a:br>
            <a:endParaRPr lang="en-US" altLang="en-US" sz="3600" dirty="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6916E22-2AB4-E7DB-85B6-20CF1ECADF92}"/>
              </a:ext>
            </a:extLst>
          </p:cNvPr>
          <p:cNvSpPr>
            <a:spLocks noGrp="1"/>
          </p:cNvSpPr>
          <p:nvPr>
            <p:ph type="body" idx="1"/>
          </p:nvPr>
        </p:nvSpPr>
        <p:spPr>
          <a:xfrm>
            <a:off x="1890584" y="4689389"/>
            <a:ext cx="8548816" cy="1383957"/>
          </a:xfrm>
        </p:spPr>
        <p:txBody>
          <a:bodyPr rtlCol="0">
            <a:normAutofit/>
          </a:bodyPr>
          <a:lstStyle/>
          <a:p>
            <a:pPr defTabSz="457207">
              <a:buClr>
                <a:schemeClr val="bg2">
                  <a:lumMod val="40000"/>
                  <a:lumOff val="60000"/>
                </a:schemeClr>
              </a:buClr>
              <a:defRPr/>
            </a:pPr>
            <a:r>
              <a:rPr lang="en-US" sz="3000" b="1" dirty="0"/>
              <a:t>Geoff Wilson, LCSW, LCADC, CCS</a:t>
            </a:r>
          </a:p>
          <a:p>
            <a:pPr defTabSz="457207">
              <a:buClr>
                <a:schemeClr val="bg2">
                  <a:lumMod val="40000"/>
                  <a:lumOff val="60000"/>
                </a:schemeClr>
              </a:buClr>
              <a:defRPr/>
            </a:pP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a:extLst>
              <a:ext uri="{FF2B5EF4-FFF2-40B4-BE49-F238E27FC236}">
                <a16:creationId xmlns:a16="http://schemas.microsoft.com/office/drawing/2014/main" id="{E678555B-F249-33FB-2FD0-F2752201FD0C}"/>
              </a:ext>
            </a:extLst>
          </p:cNvPr>
          <p:cNvSpPr/>
          <p:nvPr/>
        </p:nvSpPr>
        <p:spPr>
          <a:xfrm>
            <a:off x="1752601" y="1447800"/>
            <a:ext cx="1566863" cy="72548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75000"/>
                </a:schemeClr>
              </a:solidFill>
            </a:endParaRPr>
          </a:p>
        </p:txBody>
      </p:sp>
      <p:cxnSp>
        <p:nvCxnSpPr>
          <p:cNvPr id="3" name="Straight Connector 2">
            <a:extLst>
              <a:ext uri="{FF2B5EF4-FFF2-40B4-BE49-F238E27FC236}">
                <a16:creationId xmlns:a16="http://schemas.microsoft.com/office/drawing/2014/main" id="{A4CC388E-F495-16A4-9B28-83783DB11B9F}"/>
              </a:ext>
            </a:extLst>
          </p:cNvPr>
          <p:cNvCxnSpPr/>
          <p:nvPr/>
        </p:nvCxnSpPr>
        <p:spPr>
          <a:xfrm>
            <a:off x="2438400" y="2590800"/>
            <a:ext cx="80772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7FFEF7F-91AC-43B4-17B7-CA27C70F8C99}"/>
              </a:ext>
            </a:extLst>
          </p:cNvPr>
          <p:cNvCxnSpPr/>
          <p:nvPr/>
        </p:nvCxnSpPr>
        <p:spPr>
          <a:xfrm>
            <a:off x="2438400" y="4230688"/>
            <a:ext cx="80772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9BBB53A-4EBC-4167-15D6-278F1193C2A2}"/>
              </a:ext>
            </a:extLst>
          </p:cNvPr>
          <p:cNvSpPr/>
          <p:nvPr/>
        </p:nvSpPr>
        <p:spPr>
          <a:xfrm>
            <a:off x="2209800" y="2625725"/>
            <a:ext cx="8288338" cy="1600200"/>
          </a:xfrm>
          <a:prstGeom prst="rect">
            <a:avLst/>
          </a:prstGeom>
          <a:gradFill flip="none" rotWithShape="1">
            <a:gsLst>
              <a:gs pos="0">
                <a:srgbClr val="DAE4F2"/>
              </a:gs>
              <a:gs pos="80000">
                <a:srgbClr val="F3F6FB"/>
              </a:gs>
              <a:gs pos="20000">
                <a:srgbClr val="F3F6FB"/>
              </a:gs>
              <a:gs pos="100000">
                <a:srgbClr val="DAE4F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Left Brace 9">
            <a:extLst>
              <a:ext uri="{FF2B5EF4-FFF2-40B4-BE49-F238E27FC236}">
                <a16:creationId xmlns:a16="http://schemas.microsoft.com/office/drawing/2014/main" id="{DB5634B4-7D1A-0EA1-CE96-A33E65041407}"/>
              </a:ext>
            </a:extLst>
          </p:cNvPr>
          <p:cNvSpPr/>
          <p:nvPr/>
        </p:nvSpPr>
        <p:spPr>
          <a:xfrm>
            <a:off x="2057400" y="2590800"/>
            <a:ext cx="304800" cy="1639888"/>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8" name="Straight Connector 17">
            <a:extLst>
              <a:ext uri="{FF2B5EF4-FFF2-40B4-BE49-F238E27FC236}">
                <a16:creationId xmlns:a16="http://schemas.microsoft.com/office/drawing/2014/main" id="{54CDF053-26AA-1D75-AA63-1167FD14D4B9}"/>
              </a:ext>
            </a:extLst>
          </p:cNvPr>
          <p:cNvCxnSpPr/>
          <p:nvPr/>
        </p:nvCxnSpPr>
        <p:spPr>
          <a:xfrm>
            <a:off x="1828800" y="3425825"/>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B1F6B8-A9BD-5E85-84EE-D438D6289AC7}"/>
              </a:ext>
            </a:extLst>
          </p:cNvPr>
          <p:cNvCxnSpPr/>
          <p:nvPr/>
        </p:nvCxnSpPr>
        <p:spPr>
          <a:xfrm flipV="1">
            <a:off x="1828800" y="3409950"/>
            <a:ext cx="0" cy="18478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B6E9E0-9E56-5C60-F925-E1A91B3A5A18}"/>
              </a:ext>
            </a:extLst>
          </p:cNvPr>
          <p:cNvCxnSpPr/>
          <p:nvPr/>
        </p:nvCxnSpPr>
        <p:spPr>
          <a:xfrm>
            <a:off x="1822450" y="5257800"/>
            <a:ext cx="311150"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8C6CAF4D-5FD7-2EAA-AC72-406319B0B0B9}"/>
              </a:ext>
            </a:extLst>
          </p:cNvPr>
          <p:cNvSpPr/>
          <p:nvPr/>
        </p:nvSpPr>
        <p:spPr>
          <a:xfrm>
            <a:off x="2171700" y="5030789"/>
            <a:ext cx="2628900" cy="152082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75000"/>
                </a:schemeClr>
              </a:solidFill>
            </a:endParaRPr>
          </a:p>
        </p:txBody>
      </p:sp>
      <p:sp>
        <p:nvSpPr>
          <p:cNvPr id="36875" name="TextBox 42">
            <a:extLst>
              <a:ext uri="{FF2B5EF4-FFF2-40B4-BE49-F238E27FC236}">
                <a16:creationId xmlns:a16="http://schemas.microsoft.com/office/drawing/2014/main" id="{9A4D9033-C389-13E2-68D5-4DA5F040BF2A}"/>
              </a:ext>
            </a:extLst>
          </p:cNvPr>
          <p:cNvSpPr txBox="1">
            <a:spLocks noChangeArrowheads="1"/>
          </p:cNvSpPr>
          <p:nvPr/>
        </p:nvSpPr>
        <p:spPr bwMode="auto">
          <a:xfrm>
            <a:off x="2133600" y="5043489"/>
            <a:ext cx="2667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u="sng">
                <a:solidFill>
                  <a:schemeClr val="tx1"/>
                </a:solidFill>
                <a:latin typeface="Tahoma" panose="020B0604030504040204" pitchFamily="34" charset="0"/>
              </a:rPr>
              <a:t>Optimal Arousal Zone</a:t>
            </a:r>
          </a:p>
          <a:p>
            <a:pPr algn="ctr">
              <a:spcBef>
                <a:spcPct val="0"/>
              </a:spcBef>
              <a:buClrTx/>
              <a:buFontTx/>
              <a:buNone/>
            </a:pPr>
            <a:r>
              <a:rPr lang="en-US" altLang="en-US" sz="1400">
                <a:solidFill>
                  <a:schemeClr val="tx1"/>
                </a:solidFill>
                <a:latin typeface="Tahoma" panose="020B0604030504040204" pitchFamily="34" charset="0"/>
              </a:rPr>
              <a:t>Present, embodied, open,</a:t>
            </a:r>
          </a:p>
          <a:p>
            <a:pPr algn="ctr">
              <a:spcBef>
                <a:spcPct val="0"/>
              </a:spcBef>
              <a:buClrTx/>
              <a:buFontTx/>
              <a:buNone/>
            </a:pPr>
            <a:r>
              <a:rPr lang="en-US" altLang="en-US" sz="1400">
                <a:solidFill>
                  <a:schemeClr val="tx1"/>
                </a:solidFill>
                <a:latin typeface="Tahoma" panose="020B0604030504040204" pitchFamily="34" charset="0"/>
              </a:rPr>
              <a:t>curious, tolerable feelings,</a:t>
            </a:r>
          </a:p>
          <a:p>
            <a:pPr algn="ctr">
              <a:spcBef>
                <a:spcPct val="0"/>
              </a:spcBef>
              <a:buClrTx/>
              <a:buFontTx/>
              <a:buNone/>
            </a:pPr>
            <a:r>
              <a:rPr lang="en-US" altLang="en-US" sz="1400">
                <a:solidFill>
                  <a:schemeClr val="tx1"/>
                </a:solidFill>
                <a:latin typeface="Tahoma" panose="020B0604030504040204" pitchFamily="34" charset="0"/>
              </a:rPr>
              <a:t>relaxed yet alert, able to</a:t>
            </a:r>
          </a:p>
          <a:p>
            <a:pPr algn="ctr">
              <a:spcBef>
                <a:spcPct val="0"/>
              </a:spcBef>
              <a:buClrTx/>
              <a:buFontTx/>
              <a:buNone/>
            </a:pPr>
            <a:r>
              <a:rPr lang="en-US" altLang="en-US" sz="1400">
                <a:solidFill>
                  <a:schemeClr val="tx1"/>
                </a:solidFill>
                <a:latin typeface="Tahoma" panose="020B0604030504040204" pitchFamily="34" charset="0"/>
              </a:rPr>
              <a:t>think, relational</a:t>
            </a:r>
          </a:p>
        </p:txBody>
      </p:sp>
      <p:sp>
        <p:nvSpPr>
          <p:cNvPr id="50" name="Freeform 49">
            <a:extLst>
              <a:ext uri="{FF2B5EF4-FFF2-40B4-BE49-F238E27FC236}">
                <a16:creationId xmlns:a16="http://schemas.microsoft.com/office/drawing/2014/main" id="{10669059-FBC3-9342-0DB0-77EF6D95575E}"/>
              </a:ext>
            </a:extLst>
          </p:cNvPr>
          <p:cNvSpPr/>
          <p:nvPr/>
        </p:nvSpPr>
        <p:spPr>
          <a:xfrm>
            <a:off x="2743200" y="2636426"/>
            <a:ext cx="7620000" cy="1550974"/>
          </a:xfrm>
          <a:custGeom>
            <a:avLst/>
            <a:gdLst>
              <a:gd name="connsiteX0" fmla="*/ 0 w 6740013"/>
              <a:gd name="connsiteY0" fmla="*/ 811161 h 1530419"/>
              <a:gd name="connsiteX1" fmla="*/ 648929 w 6740013"/>
              <a:gd name="connsiteY1" fmla="*/ 1504336 h 1530419"/>
              <a:gd name="connsiteX2" fmla="*/ 1651819 w 6740013"/>
              <a:gd name="connsiteY2" fmla="*/ 0 h 1530419"/>
              <a:gd name="connsiteX3" fmla="*/ 2905432 w 6740013"/>
              <a:gd name="connsiteY3" fmla="*/ 1504336 h 1530419"/>
              <a:gd name="connsiteX4" fmla="*/ 3878826 w 6740013"/>
              <a:gd name="connsiteY4" fmla="*/ 14748 h 1530419"/>
              <a:gd name="connsiteX5" fmla="*/ 5088193 w 6740013"/>
              <a:gd name="connsiteY5" fmla="*/ 1460090 h 1530419"/>
              <a:gd name="connsiteX6" fmla="*/ 6061587 w 6740013"/>
              <a:gd name="connsiteY6" fmla="*/ 44245 h 1530419"/>
              <a:gd name="connsiteX7" fmla="*/ 6740013 w 6740013"/>
              <a:gd name="connsiteY7" fmla="*/ 545690 h 153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0013" h="1530419">
                <a:moveTo>
                  <a:pt x="0" y="811161"/>
                </a:moveTo>
                <a:cubicBezTo>
                  <a:pt x="186813" y="1225345"/>
                  <a:pt x="373626" y="1639529"/>
                  <a:pt x="648929" y="1504336"/>
                </a:cubicBezTo>
                <a:cubicBezTo>
                  <a:pt x="924232" y="1369143"/>
                  <a:pt x="1275735" y="0"/>
                  <a:pt x="1651819" y="0"/>
                </a:cubicBezTo>
                <a:cubicBezTo>
                  <a:pt x="2027903" y="0"/>
                  <a:pt x="2534264" y="1501878"/>
                  <a:pt x="2905432" y="1504336"/>
                </a:cubicBezTo>
                <a:cubicBezTo>
                  <a:pt x="3276600" y="1506794"/>
                  <a:pt x="3515033" y="22122"/>
                  <a:pt x="3878826" y="14748"/>
                </a:cubicBezTo>
                <a:cubicBezTo>
                  <a:pt x="4242619" y="7374"/>
                  <a:pt x="4724400" y="1455174"/>
                  <a:pt x="5088193" y="1460090"/>
                </a:cubicBezTo>
                <a:cubicBezTo>
                  <a:pt x="5451986" y="1465006"/>
                  <a:pt x="5786284" y="196645"/>
                  <a:pt x="6061587" y="44245"/>
                </a:cubicBezTo>
                <a:cubicBezTo>
                  <a:pt x="6336890" y="-108155"/>
                  <a:pt x="6538451" y="218767"/>
                  <a:pt x="6740013" y="545690"/>
                </a:cubicBezTo>
              </a:path>
            </a:pathLst>
          </a:custGeom>
          <a:noFill/>
          <a:ln w="76200">
            <a:gradFill flip="none" rotWithShape="1">
              <a:gsLst>
                <a:gs pos="0">
                  <a:schemeClr val="tx2">
                    <a:lumMod val="75000"/>
                  </a:schemeClr>
                </a:gs>
                <a:gs pos="98000">
                  <a:srgbClr val="7497D6"/>
                </a:gs>
              </a:gsLst>
              <a:lin ang="5400000" scaled="1"/>
              <a:tileRect/>
            </a:gra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 name="Rounded Rectangle 122">
            <a:extLst>
              <a:ext uri="{FF2B5EF4-FFF2-40B4-BE49-F238E27FC236}">
                <a16:creationId xmlns:a16="http://schemas.microsoft.com/office/drawing/2014/main" id="{4DC724DE-9BF1-A964-D531-90DFB9CB7D7A}"/>
              </a:ext>
            </a:extLst>
          </p:cNvPr>
          <p:cNvSpPr/>
          <p:nvPr/>
        </p:nvSpPr>
        <p:spPr>
          <a:xfrm>
            <a:off x="5492750" y="50800"/>
            <a:ext cx="4191000" cy="202088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75000"/>
                </a:schemeClr>
              </a:solidFill>
            </a:endParaRPr>
          </a:p>
        </p:txBody>
      </p:sp>
      <p:sp>
        <p:nvSpPr>
          <p:cNvPr id="36880" name="TextBox 123">
            <a:extLst>
              <a:ext uri="{FF2B5EF4-FFF2-40B4-BE49-F238E27FC236}">
                <a16:creationId xmlns:a16="http://schemas.microsoft.com/office/drawing/2014/main" id="{1F14DC1E-57CA-E0F4-B5B9-3C5057777859}"/>
              </a:ext>
            </a:extLst>
          </p:cNvPr>
          <p:cNvSpPr txBox="1">
            <a:spLocks noChangeArrowheads="1"/>
          </p:cNvSpPr>
          <p:nvPr/>
        </p:nvSpPr>
        <p:spPr bwMode="auto">
          <a:xfrm>
            <a:off x="5656263" y="68264"/>
            <a:ext cx="36576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u="sng">
                <a:solidFill>
                  <a:schemeClr val="tx1"/>
                </a:solidFill>
                <a:latin typeface="Tahoma" panose="020B0604030504040204" pitchFamily="34" charset="0"/>
              </a:rPr>
              <a:t>Sympathetic Hyperarousal</a:t>
            </a:r>
          </a:p>
          <a:p>
            <a:pPr algn="ctr">
              <a:spcBef>
                <a:spcPct val="0"/>
              </a:spcBef>
              <a:buClrTx/>
              <a:buFontTx/>
              <a:buNone/>
            </a:pPr>
            <a:r>
              <a:rPr lang="en-US" altLang="en-US">
                <a:solidFill>
                  <a:schemeClr val="tx1"/>
                </a:solidFill>
                <a:latin typeface="Tahoma" panose="020B0604030504040204" pitchFamily="34" charset="0"/>
              </a:rPr>
              <a:t>Anxious, panic, restless, hyperactive, hypervigilant, exaggerated startle,</a:t>
            </a:r>
          </a:p>
          <a:p>
            <a:pPr algn="ctr">
              <a:spcBef>
                <a:spcPct val="0"/>
              </a:spcBef>
              <a:buClrTx/>
              <a:buFontTx/>
              <a:buNone/>
            </a:pPr>
            <a:r>
              <a:rPr lang="en-US" altLang="en-US">
                <a:solidFill>
                  <a:schemeClr val="tx1"/>
                </a:solidFill>
                <a:latin typeface="Tahoma" panose="020B0604030504040204" pitchFamily="34" charset="0"/>
              </a:rPr>
              <a:t>emotional flooding, impulsivity, </a:t>
            </a:r>
          </a:p>
          <a:p>
            <a:pPr algn="ctr">
              <a:spcBef>
                <a:spcPct val="0"/>
              </a:spcBef>
              <a:buClrTx/>
              <a:buFontTx/>
              <a:buNone/>
            </a:pPr>
            <a:r>
              <a:rPr lang="en-US" altLang="en-US">
                <a:solidFill>
                  <a:schemeClr val="tx1"/>
                </a:solidFill>
                <a:latin typeface="Tahoma" panose="020B0604030504040204" pitchFamily="34" charset="0"/>
              </a:rPr>
              <a:t>risk-taking, poor judgment</a:t>
            </a:r>
          </a:p>
        </p:txBody>
      </p:sp>
      <p:sp>
        <p:nvSpPr>
          <p:cNvPr id="125" name="Rounded Rectangle 124">
            <a:extLst>
              <a:ext uri="{FF2B5EF4-FFF2-40B4-BE49-F238E27FC236}">
                <a16:creationId xmlns:a16="http://schemas.microsoft.com/office/drawing/2014/main" id="{3E257109-0858-5FB0-D744-8538D9162DA5}"/>
              </a:ext>
            </a:extLst>
          </p:cNvPr>
          <p:cNvSpPr/>
          <p:nvPr/>
        </p:nvSpPr>
        <p:spPr>
          <a:xfrm>
            <a:off x="6840538" y="5184776"/>
            <a:ext cx="3657600" cy="152082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75000"/>
                </a:schemeClr>
              </a:solidFill>
            </a:endParaRPr>
          </a:p>
        </p:txBody>
      </p:sp>
      <p:sp>
        <p:nvSpPr>
          <p:cNvPr id="36882" name="TextBox 125">
            <a:extLst>
              <a:ext uri="{FF2B5EF4-FFF2-40B4-BE49-F238E27FC236}">
                <a16:creationId xmlns:a16="http://schemas.microsoft.com/office/drawing/2014/main" id="{255F6FD3-8502-4149-58FD-3BC09127899A}"/>
              </a:ext>
            </a:extLst>
          </p:cNvPr>
          <p:cNvSpPr txBox="1">
            <a:spLocks noChangeArrowheads="1"/>
          </p:cNvSpPr>
          <p:nvPr/>
        </p:nvSpPr>
        <p:spPr bwMode="auto">
          <a:xfrm>
            <a:off x="6840538" y="5189539"/>
            <a:ext cx="3657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u="sng">
                <a:solidFill>
                  <a:schemeClr val="tx1"/>
                </a:solidFill>
                <a:latin typeface="Tahoma" panose="020B0604030504040204" pitchFamily="34" charset="0"/>
              </a:rPr>
              <a:t>Parasympathetic Hypoarousal</a:t>
            </a:r>
          </a:p>
          <a:p>
            <a:pPr algn="ctr">
              <a:spcBef>
                <a:spcPct val="0"/>
              </a:spcBef>
              <a:buClrTx/>
              <a:buFontTx/>
              <a:buNone/>
            </a:pPr>
            <a:r>
              <a:rPr lang="en-US" altLang="en-US" sz="1400">
                <a:solidFill>
                  <a:schemeClr val="tx1"/>
                </a:solidFill>
                <a:latin typeface="Tahoma" panose="020B0604030504040204" pitchFamily="34" charset="0"/>
              </a:rPr>
              <a:t>Flat affect, depression, lethargy,</a:t>
            </a:r>
          </a:p>
          <a:p>
            <a:pPr algn="ctr">
              <a:spcBef>
                <a:spcPct val="0"/>
              </a:spcBef>
              <a:buClrTx/>
              <a:buFontTx/>
              <a:buNone/>
            </a:pPr>
            <a:r>
              <a:rPr lang="en-US" altLang="en-US" sz="1400">
                <a:solidFill>
                  <a:schemeClr val="tx1"/>
                </a:solidFill>
                <a:latin typeface="Tahoma" panose="020B0604030504040204" pitchFamily="34" charset="0"/>
              </a:rPr>
              <a:t>numb, disconnected, dissociation,</a:t>
            </a:r>
          </a:p>
          <a:p>
            <a:pPr algn="ctr">
              <a:spcBef>
                <a:spcPct val="0"/>
              </a:spcBef>
              <a:buClrTx/>
              <a:buFontTx/>
              <a:buNone/>
            </a:pPr>
            <a:r>
              <a:rPr lang="en-US" altLang="en-US" sz="1400">
                <a:solidFill>
                  <a:schemeClr val="tx1"/>
                </a:solidFill>
                <a:latin typeface="Tahoma" panose="020B0604030504040204" pitchFamily="34" charset="0"/>
              </a:rPr>
              <a:t>despair, self-loathing, hopeless,</a:t>
            </a:r>
          </a:p>
          <a:p>
            <a:pPr algn="ctr">
              <a:spcBef>
                <a:spcPct val="0"/>
              </a:spcBef>
              <a:buClrTx/>
              <a:buFontTx/>
              <a:buNone/>
            </a:pPr>
            <a:r>
              <a:rPr lang="en-US" altLang="en-US" sz="1400">
                <a:solidFill>
                  <a:schemeClr val="tx1"/>
                </a:solidFill>
                <a:latin typeface="Tahoma" panose="020B0604030504040204" pitchFamily="34" charset="0"/>
              </a:rPr>
              <a:t>full of shame, victim identity</a:t>
            </a:r>
          </a:p>
        </p:txBody>
      </p:sp>
      <p:sp>
        <p:nvSpPr>
          <p:cNvPr id="36883" name="TextBox 1">
            <a:extLst>
              <a:ext uri="{FF2B5EF4-FFF2-40B4-BE49-F238E27FC236}">
                <a16:creationId xmlns:a16="http://schemas.microsoft.com/office/drawing/2014/main" id="{CCCFA55E-5CAF-92F5-F0FC-8BBA08198DB3}"/>
              </a:ext>
            </a:extLst>
          </p:cNvPr>
          <p:cNvSpPr txBox="1">
            <a:spLocks noChangeArrowheads="1"/>
          </p:cNvSpPr>
          <p:nvPr/>
        </p:nvSpPr>
        <p:spPr bwMode="auto">
          <a:xfrm>
            <a:off x="1781176" y="1487489"/>
            <a:ext cx="15081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a:solidFill>
                  <a:schemeClr val="tx1"/>
                </a:solidFill>
                <a:latin typeface="Tahoma" panose="020B0604030504040204" pitchFamily="34" charset="0"/>
              </a:rPr>
              <a:t>Regulated</a:t>
            </a:r>
          </a:p>
          <a:p>
            <a:pPr algn="ctr">
              <a:spcBef>
                <a:spcPct val="0"/>
              </a:spcBef>
              <a:buClrTx/>
              <a:buFontTx/>
              <a:buNone/>
            </a:pPr>
            <a:r>
              <a:rPr lang="en-US" altLang="en-US" sz="2000" b="1">
                <a:solidFill>
                  <a:schemeClr val="tx1"/>
                </a:solidFill>
                <a:latin typeface="Tahoma" panose="020B0604030504040204" pitchFamily="34" charset="0"/>
              </a:rPr>
              <a:t>Arousal</a:t>
            </a:r>
          </a:p>
        </p:txBody>
      </p:sp>
      <p:cxnSp>
        <p:nvCxnSpPr>
          <p:cNvPr id="39" name="Straight Connector 38">
            <a:extLst>
              <a:ext uri="{FF2B5EF4-FFF2-40B4-BE49-F238E27FC236}">
                <a16:creationId xmlns:a16="http://schemas.microsoft.com/office/drawing/2014/main" id="{458674D3-9AC5-D681-A000-E06A6F4102B5}"/>
              </a:ext>
            </a:extLst>
          </p:cNvPr>
          <p:cNvCxnSpPr>
            <a:endCxn id="37" idx="2"/>
          </p:cNvCxnSpPr>
          <p:nvPr/>
        </p:nvCxnSpPr>
        <p:spPr>
          <a:xfrm flipH="1" flipV="1">
            <a:off x="2535238" y="2173288"/>
            <a:ext cx="207962" cy="1160462"/>
          </a:xfrm>
          <a:prstGeom prst="line">
            <a:avLst/>
          </a:prstGeom>
          <a:ln w="381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A6A77EA6-D86D-A816-615C-A6E7027B4F40}"/>
              </a:ext>
            </a:extLst>
          </p:cNvPr>
          <p:cNvSpPr/>
          <p:nvPr/>
        </p:nvSpPr>
        <p:spPr>
          <a:xfrm>
            <a:off x="2565400" y="381000"/>
            <a:ext cx="2006600" cy="72548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75000"/>
                </a:schemeClr>
              </a:solidFill>
            </a:endParaRPr>
          </a:p>
        </p:txBody>
      </p:sp>
      <p:sp>
        <p:nvSpPr>
          <p:cNvPr id="36886" name="TextBox 46">
            <a:extLst>
              <a:ext uri="{FF2B5EF4-FFF2-40B4-BE49-F238E27FC236}">
                <a16:creationId xmlns:a16="http://schemas.microsoft.com/office/drawing/2014/main" id="{24B0F653-C6F9-79B7-53CD-CDDD588405E8}"/>
              </a:ext>
            </a:extLst>
          </p:cNvPr>
          <p:cNvSpPr txBox="1">
            <a:spLocks noChangeArrowheads="1"/>
          </p:cNvSpPr>
          <p:nvPr/>
        </p:nvSpPr>
        <p:spPr bwMode="auto">
          <a:xfrm>
            <a:off x="2465389" y="354014"/>
            <a:ext cx="2281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a:solidFill>
                  <a:schemeClr val="tx1"/>
                </a:solidFill>
                <a:latin typeface="Tahoma" panose="020B0604030504040204" pitchFamily="34" charset="0"/>
              </a:rPr>
              <a:t>Dysregulated</a:t>
            </a:r>
          </a:p>
          <a:p>
            <a:pPr algn="ctr">
              <a:spcBef>
                <a:spcPct val="0"/>
              </a:spcBef>
              <a:buClrTx/>
              <a:buFontTx/>
              <a:buNone/>
            </a:pPr>
            <a:r>
              <a:rPr lang="en-US" altLang="en-US" sz="2000" b="1">
                <a:solidFill>
                  <a:schemeClr val="tx1"/>
                </a:solidFill>
                <a:latin typeface="Tahoma" panose="020B0604030504040204" pitchFamily="34" charset="0"/>
              </a:rPr>
              <a:t>Arousal</a:t>
            </a:r>
          </a:p>
        </p:txBody>
      </p:sp>
      <p:cxnSp>
        <p:nvCxnSpPr>
          <p:cNvPr id="52" name="Straight Connector 51">
            <a:extLst>
              <a:ext uri="{FF2B5EF4-FFF2-40B4-BE49-F238E27FC236}">
                <a16:creationId xmlns:a16="http://schemas.microsoft.com/office/drawing/2014/main" id="{19C69423-F0F7-3423-D3A8-C1D1BE197BD9}"/>
              </a:ext>
            </a:extLst>
          </p:cNvPr>
          <p:cNvCxnSpPr/>
          <p:nvPr/>
        </p:nvCxnSpPr>
        <p:spPr>
          <a:xfrm flipH="1">
            <a:off x="4278313" y="2324100"/>
            <a:ext cx="234950" cy="5715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F978D90-E76C-568F-2145-C4C1358B7848}"/>
              </a:ext>
            </a:extLst>
          </p:cNvPr>
          <p:cNvCxnSpPr/>
          <p:nvPr/>
        </p:nvCxnSpPr>
        <p:spPr>
          <a:xfrm>
            <a:off x="4719638" y="2173288"/>
            <a:ext cx="385762" cy="2398712"/>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7B416F2-8694-072F-3241-557F06CA0265}"/>
              </a:ext>
            </a:extLst>
          </p:cNvPr>
          <p:cNvCxnSpPr/>
          <p:nvPr/>
        </p:nvCxnSpPr>
        <p:spPr>
          <a:xfrm flipH="1">
            <a:off x="5105401" y="2095500"/>
            <a:ext cx="328613" cy="24765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3A21FEC-31DC-A224-61CE-18C6AC45242C}"/>
              </a:ext>
            </a:extLst>
          </p:cNvPr>
          <p:cNvCxnSpPr/>
          <p:nvPr/>
        </p:nvCxnSpPr>
        <p:spPr>
          <a:xfrm>
            <a:off x="5434013" y="2095500"/>
            <a:ext cx="533400" cy="27432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E7B841F-0DDF-8B4E-4365-C9CE7B1A4F9B}"/>
              </a:ext>
            </a:extLst>
          </p:cNvPr>
          <p:cNvCxnSpPr/>
          <p:nvPr/>
        </p:nvCxnSpPr>
        <p:spPr>
          <a:xfrm flipH="1">
            <a:off x="6181726" y="2095500"/>
            <a:ext cx="523875" cy="294798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6049304-E0FC-7101-DCFC-9855F9A53B4B}"/>
              </a:ext>
            </a:extLst>
          </p:cNvPr>
          <p:cNvCxnSpPr/>
          <p:nvPr/>
        </p:nvCxnSpPr>
        <p:spPr>
          <a:xfrm flipH="1">
            <a:off x="5967414" y="4557714"/>
            <a:ext cx="128587" cy="28098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DB9B93A-305B-9441-FA7A-791FC78E5376}"/>
              </a:ext>
            </a:extLst>
          </p:cNvPr>
          <p:cNvCxnSpPr>
            <a:endCxn id="46" idx="2"/>
          </p:cNvCxnSpPr>
          <p:nvPr/>
        </p:nvCxnSpPr>
        <p:spPr>
          <a:xfrm flipH="1" flipV="1">
            <a:off x="3568700" y="1106489"/>
            <a:ext cx="604838" cy="1685925"/>
          </a:xfrm>
          <a:prstGeom prst="line">
            <a:avLst/>
          </a:prstGeom>
          <a:ln w="381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61DE32E-A380-9355-85F7-6EC5CE26A9D7}"/>
              </a:ext>
            </a:extLst>
          </p:cNvPr>
          <p:cNvCxnSpPr/>
          <p:nvPr/>
        </p:nvCxnSpPr>
        <p:spPr>
          <a:xfrm>
            <a:off x="4508500" y="2324100"/>
            <a:ext cx="101600" cy="31273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F6B24EA-449D-E43E-40EE-42F030B71445}"/>
              </a:ext>
            </a:extLst>
          </p:cNvPr>
          <p:cNvCxnSpPr/>
          <p:nvPr/>
        </p:nvCxnSpPr>
        <p:spPr>
          <a:xfrm flipH="1">
            <a:off x="4610100" y="2173288"/>
            <a:ext cx="109538" cy="46355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27CB9A-B8C9-C078-08ED-049017484194}"/>
              </a:ext>
            </a:extLst>
          </p:cNvPr>
          <p:cNvCxnSpPr/>
          <p:nvPr/>
        </p:nvCxnSpPr>
        <p:spPr>
          <a:xfrm>
            <a:off x="6096001" y="4572000"/>
            <a:ext cx="85725" cy="45878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A6F200-145A-1204-FA27-0235384F1B15}"/>
              </a:ext>
            </a:extLst>
          </p:cNvPr>
          <p:cNvCxnSpPr/>
          <p:nvPr/>
        </p:nvCxnSpPr>
        <p:spPr>
          <a:xfrm>
            <a:off x="6705600" y="2095500"/>
            <a:ext cx="134938" cy="2286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CD45866-0DA6-B5CB-4B83-2BD70732BFD1}"/>
              </a:ext>
            </a:extLst>
          </p:cNvPr>
          <p:cNvCxnSpPr/>
          <p:nvPr/>
        </p:nvCxnSpPr>
        <p:spPr>
          <a:xfrm flipH="1">
            <a:off x="6826251" y="1820864"/>
            <a:ext cx="93663" cy="50323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BEFF78-3F99-2647-52F9-1D9722B3064D}"/>
              </a:ext>
            </a:extLst>
          </p:cNvPr>
          <p:cNvCxnSpPr/>
          <p:nvPr/>
        </p:nvCxnSpPr>
        <p:spPr>
          <a:xfrm>
            <a:off x="6924675" y="1843089"/>
            <a:ext cx="122238" cy="346075"/>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BAB9805-715D-9F92-113B-E6F76A6FFDAC}"/>
              </a:ext>
            </a:extLst>
          </p:cNvPr>
          <p:cNvCxnSpPr/>
          <p:nvPr/>
        </p:nvCxnSpPr>
        <p:spPr>
          <a:xfrm flipH="1">
            <a:off x="7043738" y="1811338"/>
            <a:ext cx="165100" cy="3683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01FDFB0-C8BA-D326-52FC-F9B2AB0D3A61}"/>
              </a:ext>
            </a:extLst>
          </p:cNvPr>
          <p:cNvCxnSpPr/>
          <p:nvPr/>
        </p:nvCxnSpPr>
        <p:spPr>
          <a:xfrm>
            <a:off x="7208839" y="1811338"/>
            <a:ext cx="149225" cy="36195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3C2D27-6888-DD67-3516-BDE313C4367C}"/>
              </a:ext>
            </a:extLst>
          </p:cNvPr>
          <p:cNvCxnSpPr/>
          <p:nvPr/>
        </p:nvCxnSpPr>
        <p:spPr>
          <a:xfrm flipH="1">
            <a:off x="7351714" y="1752600"/>
            <a:ext cx="115887" cy="42068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278CE0-4AA6-4D1D-02AF-97071586318E}"/>
              </a:ext>
            </a:extLst>
          </p:cNvPr>
          <p:cNvCxnSpPr/>
          <p:nvPr/>
        </p:nvCxnSpPr>
        <p:spPr>
          <a:xfrm>
            <a:off x="7467600" y="1752600"/>
            <a:ext cx="471488" cy="29464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3A1F7B0-414B-5239-A161-3B00909EE794}"/>
              </a:ext>
            </a:extLst>
          </p:cNvPr>
          <p:cNvCxnSpPr/>
          <p:nvPr/>
        </p:nvCxnSpPr>
        <p:spPr>
          <a:xfrm flipH="1">
            <a:off x="7939089" y="4333875"/>
            <a:ext cx="115887" cy="3683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92F6655-B1BA-72F1-1155-5EBD6ACD2E37}"/>
              </a:ext>
            </a:extLst>
          </p:cNvPr>
          <p:cNvCxnSpPr/>
          <p:nvPr/>
        </p:nvCxnSpPr>
        <p:spPr>
          <a:xfrm>
            <a:off x="8054976" y="4333876"/>
            <a:ext cx="174625" cy="69691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E284EA8-75AB-2471-6279-42A04F873AE4}"/>
              </a:ext>
            </a:extLst>
          </p:cNvPr>
          <p:cNvCxnSpPr/>
          <p:nvPr/>
        </p:nvCxnSpPr>
        <p:spPr>
          <a:xfrm flipH="1">
            <a:off x="8216900" y="4630738"/>
            <a:ext cx="115888" cy="41275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35FA31B-3DBC-1897-B34A-F9339E51DFB8}"/>
              </a:ext>
            </a:extLst>
          </p:cNvPr>
          <p:cNvCxnSpPr/>
          <p:nvPr/>
        </p:nvCxnSpPr>
        <p:spPr>
          <a:xfrm>
            <a:off x="8332788" y="4630738"/>
            <a:ext cx="176212" cy="40005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B01D6FB-3A7A-B194-CE79-00696C7BDD57}"/>
              </a:ext>
            </a:extLst>
          </p:cNvPr>
          <p:cNvCxnSpPr/>
          <p:nvPr/>
        </p:nvCxnSpPr>
        <p:spPr>
          <a:xfrm flipH="1">
            <a:off x="8509000" y="4557714"/>
            <a:ext cx="115888" cy="46513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C075E-EB00-1321-DA57-FF7204FBA21B}"/>
              </a:ext>
            </a:extLst>
          </p:cNvPr>
          <p:cNvCxnSpPr/>
          <p:nvPr/>
        </p:nvCxnSpPr>
        <p:spPr>
          <a:xfrm>
            <a:off x="8624888" y="4557714"/>
            <a:ext cx="114300" cy="301625"/>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62A989A-4A94-DEB4-F4B8-CE3796C3EB2E}"/>
              </a:ext>
            </a:extLst>
          </p:cNvPr>
          <p:cNvCxnSpPr/>
          <p:nvPr/>
        </p:nvCxnSpPr>
        <p:spPr>
          <a:xfrm flipH="1">
            <a:off x="8739188" y="2792414"/>
            <a:ext cx="709612" cy="2066925"/>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6DC8D6B2-0B2D-C344-9722-E6C42D30F906}"/>
              </a:ext>
            </a:extLst>
          </p:cNvPr>
          <p:cNvSpPr>
            <a:spLocks noGrp="1" noChangeArrowheads="1"/>
          </p:cNvSpPr>
          <p:nvPr>
            <p:ph idx="1"/>
          </p:nvPr>
        </p:nvSpPr>
        <p:spPr>
          <a:xfrm>
            <a:off x="1692876" y="1050324"/>
            <a:ext cx="8975124" cy="5045676"/>
          </a:xfrm>
        </p:spPr>
        <p:txBody>
          <a:bodyPr/>
          <a:lstStyle/>
          <a:p>
            <a:pPr>
              <a:buFontTx/>
              <a:buNone/>
            </a:pPr>
            <a:r>
              <a:rPr lang="en-US" altLang="en-US" sz="3200" b="1" dirty="0"/>
              <a:t>The more severely we are dysregulated, and/or the longer the dysregulation lasts, the greater the chance we subjectively experience unbearable discomfort, or difficulty staying  “within our own skin”.</a:t>
            </a:r>
          </a:p>
          <a:p>
            <a:pPr algn="ctr">
              <a:buFontTx/>
              <a:buNone/>
            </a:pPr>
            <a:endParaRPr lang="en-US" altLang="en-US" sz="3200" b="1" dirty="0"/>
          </a:p>
          <a:p>
            <a:pPr>
              <a:buFontTx/>
              <a:buNone/>
            </a:pPr>
            <a:r>
              <a:rPr lang="en-US" altLang="en-US" sz="3200" b="1" dirty="0"/>
              <a:t>Many clients begin self-medicating in order to move away from the pain and move towards pleasure.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A3A5C663-F461-5A0F-3E76-1C9EAD08592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1384301"/>
            <a:ext cx="488156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5299" name="Picture 2">
            <a:extLst>
              <a:ext uri="{FF2B5EF4-FFF2-40B4-BE49-F238E27FC236}">
                <a16:creationId xmlns:a16="http://schemas.microsoft.com/office/drawing/2014/main" id="{DC300088-A87F-7489-0797-6696CF96A28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589" y="34926"/>
            <a:ext cx="7908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0" name="Group 3">
            <a:extLst>
              <a:ext uri="{FF2B5EF4-FFF2-40B4-BE49-F238E27FC236}">
                <a16:creationId xmlns:a16="http://schemas.microsoft.com/office/drawing/2014/main" id="{1A7D2C95-009B-247A-BC2E-231D068508DC}"/>
              </a:ext>
            </a:extLst>
          </p:cNvPr>
          <p:cNvGrpSpPr>
            <a:grpSpLocks/>
          </p:cNvGrpSpPr>
          <p:nvPr/>
        </p:nvGrpSpPr>
        <p:grpSpPr bwMode="auto">
          <a:xfrm>
            <a:off x="1879600" y="1676400"/>
            <a:ext cx="4140200" cy="4648200"/>
            <a:chOff x="0" y="0"/>
            <a:chExt cx="2608" cy="2928"/>
          </a:xfrm>
        </p:grpSpPr>
        <p:pic>
          <p:nvPicPr>
            <p:cNvPr id="55306" name="Picture 4">
              <a:extLst>
                <a:ext uri="{FF2B5EF4-FFF2-40B4-BE49-F238E27FC236}">
                  <a16:creationId xmlns:a16="http://schemas.microsoft.com/office/drawing/2014/main" id="{8A99D8A4-70C7-23EE-4230-6037A87BA32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08" cy="2928"/>
            </a:xfrm>
            <a:prstGeom prst="rect">
              <a:avLst/>
            </a:prstGeom>
            <a:noFill/>
            <a:ln>
              <a:noFill/>
            </a:ln>
            <a:effectLst>
              <a:outerShdw dist="88899" dir="2700000" algn="ctr" rotWithShape="0">
                <a:srgbClr val="707070">
                  <a:alpha val="8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55301" name="Group 5">
            <a:extLst>
              <a:ext uri="{FF2B5EF4-FFF2-40B4-BE49-F238E27FC236}">
                <a16:creationId xmlns:a16="http://schemas.microsoft.com/office/drawing/2014/main" id="{8DAA259E-AC2D-4C82-D569-AE6ED5A076EF}"/>
              </a:ext>
            </a:extLst>
          </p:cNvPr>
          <p:cNvGrpSpPr>
            <a:grpSpLocks/>
          </p:cNvGrpSpPr>
          <p:nvPr/>
        </p:nvGrpSpPr>
        <p:grpSpPr bwMode="auto">
          <a:xfrm>
            <a:off x="6235700" y="1676400"/>
            <a:ext cx="4191000" cy="4635500"/>
            <a:chOff x="0" y="0"/>
            <a:chExt cx="2640" cy="2920"/>
          </a:xfrm>
        </p:grpSpPr>
        <p:pic>
          <p:nvPicPr>
            <p:cNvPr id="55305" name="Picture 6">
              <a:extLst>
                <a:ext uri="{FF2B5EF4-FFF2-40B4-BE49-F238E27FC236}">
                  <a16:creationId xmlns:a16="http://schemas.microsoft.com/office/drawing/2014/main" id="{AD2E8B97-A656-FF46-3075-0E9A180E878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40" cy="2920"/>
            </a:xfrm>
            <a:prstGeom prst="rect">
              <a:avLst/>
            </a:prstGeom>
            <a:noFill/>
            <a:ln>
              <a:noFill/>
            </a:ln>
            <a:effectLst>
              <a:outerShdw dist="88899" dir="2700000" algn="ctr" rotWithShape="0">
                <a:srgbClr val="707070">
                  <a:alpha val="8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55302" name="Rectangle 7">
            <a:extLst>
              <a:ext uri="{FF2B5EF4-FFF2-40B4-BE49-F238E27FC236}">
                <a16:creationId xmlns:a16="http://schemas.microsoft.com/office/drawing/2014/main" id="{11733627-C5A4-4760-7BB1-54C1E0BC0159}"/>
              </a:ext>
            </a:extLst>
          </p:cNvPr>
          <p:cNvSpPr>
            <a:spLocks/>
          </p:cNvSpPr>
          <p:nvPr/>
        </p:nvSpPr>
        <p:spPr bwMode="auto">
          <a:xfrm>
            <a:off x="7564844" y="6343134"/>
            <a:ext cx="2912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en-US" altLang="en-US" sz="2400" dirty="0">
                <a:solidFill>
                  <a:srgbClr val="663900"/>
                </a:solidFill>
                <a:latin typeface="Times" panose="02020603050405020304" pitchFamily="18" charset="0"/>
                <a:cs typeface="Times" panose="02020603050405020304" pitchFamily="18" charset="0"/>
                <a:sym typeface="Times" panose="02020603050405020304" pitchFamily="18" charset="0"/>
              </a:rPr>
              <a:t>(</a:t>
            </a:r>
            <a:r>
              <a:rPr lang="en-US" altLang="en-US" sz="2400" dirty="0">
                <a:solidFill>
                  <a:srgbClr val="663900"/>
                </a:solidFill>
                <a:latin typeface="Lucida Grande" charset="0"/>
                <a:cs typeface="Lucida Grande" charset="0"/>
                <a:sym typeface="Lucida Grande" charset="0"/>
              </a:rPr>
              <a:t>De Bellis et al., 1999</a:t>
            </a:r>
            <a:r>
              <a:rPr lang="en-US" altLang="en-US" sz="2400" dirty="0">
                <a:solidFill>
                  <a:srgbClr val="663900"/>
                </a:solidFill>
                <a:latin typeface="Times" panose="02020603050405020304" pitchFamily="18" charset="0"/>
                <a:cs typeface="Times" panose="02020603050405020304" pitchFamily="18" charset="0"/>
                <a:sym typeface="Times" panose="02020603050405020304" pitchFamily="18" charset="0"/>
              </a:rPr>
              <a:t>)</a:t>
            </a:r>
          </a:p>
        </p:txBody>
      </p:sp>
      <p:sp>
        <p:nvSpPr>
          <p:cNvPr id="145416" name="AutoShape 8">
            <a:extLst>
              <a:ext uri="{FF2B5EF4-FFF2-40B4-BE49-F238E27FC236}">
                <a16:creationId xmlns:a16="http://schemas.microsoft.com/office/drawing/2014/main" id="{79BFC001-F038-4EBE-90DA-D8FDE99E8D3D}"/>
              </a:ext>
            </a:extLst>
          </p:cNvPr>
          <p:cNvSpPr>
            <a:spLocks/>
          </p:cNvSpPr>
          <p:nvPr/>
        </p:nvSpPr>
        <p:spPr bwMode="auto">
          <a:xfrm rot="16200000">
            <a:off x="2274888" y="3030538"/>
            <a:ext cx="533400" cy="381000"/>
          </a:xfrm>
          <a:prstGeom prst="rightArrow">
            <a:avLst>
              <a:gd name="adj1" fmla="val 50000"/>
              <a:gd name="adj2" fmla="val 49998"/>
            </a:avLst>
          </a:prstGeom>
          <a:solidFill>
            <a:srgbClr val="00B0F0"/>
          </a:solidFill>
          <a:ln w="12700" cap="rnd">
            <a:solidFill>
              <a:srgbClr val="7E1F1A"/>
            </a:solidFill>
            <a:miter lim="800000"/>
            <a:headEnd/>
            <a:tailEnd/>
          </a:ln>
        </p:spPr>
        <p:txBody>
          <a:bodyPr lIns="0" tIns="0" rIns="0" bIns="0"/>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sz="1200">
              <a:solidFill>
                <a:srgbClr val="595650"/>
              </a:solidFill>
              <a:latin typeface="Arial" panose="020B0604020202020204" pitchFamily="34" charset="0"/>
              <a:cs typeface="ヒラギノ明朝 ProN W3" charset="0"/>
              <a:sym typeface="Arial" panose="020B0604020202020204" pitchFamily="34" charset="0"/>
            </a:endParaRPr>
          </a:p>
        </p:txBody>
      </p:sp>
      <p:sp>
        <p:nvSpPr>
          <p:cNvPr id="145417" name="AutoShape 9">
            <a:extLst>
              <a:ext uri="{FF2B5EF4-FFF2-40B4-BE49-F238E27FC236}">
                <a16:creationId xmlns:a16="http://schemas.microsoft.com/office/drawing/2014/main" id="{ECA36A2D-2B81-448F-C3EA-0AC73D1126BE}"/>
              </a:ext>
            </a:extLst>
          </p:cNvPr>
          <p:cNvSpPr>
            <a:spLocks/>
          </p:cNvSpPr>
          <p:nvPr/>
        </p:nvSpPr>
        <p:spPr bwMode="auto">
          <a:xfrm rot="16020000">
            <a:off x="6578600" y="3005138"/>
            <a:ext cx="533400" cy="381000"/>
          </a:xfrm>
          <a:prstGeom prst="rightArrow">
            <a:avLst>
              <a:gd name="adj1" fmla="val 27787"/>
              <a:gd name="adj2" fmla="val 83566"/>
            </a:avLst>
          </a:prstGeom>
          <a:solidFill>
            <a:srgbClr val="00B0F0"/>
          </a:solidFill>
          <a:ln w="12700" cap="rnd">
            <a:solidFill>
              <a:srgbClr val="7E1F1A"/>
            </a:solidFill>
            <a:miter lim="800000"/>
            <a:headEnd/>
            <a:tailEnd/>
          </a:ln>
        </p:spPr>
        <p:txBody>
          <a:bodyPr lIns="0" tIns="0" rIns="0" bIns="0"/>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sz="1200">
              <a:solidFill>
                <a:srgbClr val="595650"/>
              </a:solidFill>
              <a:latin typeface="Arial" panose="020B0604020202020204" pitchFamily="34" charset="0"/>
              <a:cs typeface="ヒラギノ明朝 ProN W3" charset="0"/>
              <a:sym typeface="Arial" panose="020B0604020202020204"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6" grpId="0" animBg="1"/>
      <p:bldP spid="1454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91D2143-E8BD-60E6-2E8D-47E29A9D69B3}"/>
              </a:ext>
            </a:extLst>
          </p:cNvPr>
          <p:cNvSpPr>
            <a:spLocks noGrp="1" noChangeArrowheads="1"/>
          </p:cNvSpPr>
          <p:nvPr>
            <p:ph type="title"/>
          </p:nvPr>
        </p:nvSpPr>
        <p:spPr>
          <a:xfrm>
            <a:off x="2162432" y="623888"/>
            <a:ext cx="7895968" cy="1281112"/>
          </a:xfrm>
        </p:spPr>
        <p:txBody>
          <a:bodyPr/>
          <a:lstStyle/>
          <a:p>
            <a:pPr algn="ctr" eaLnBrk="1" hangingPunct="1"/>
            <a:r>
              <a:rPr lang="en-US" altLang="en-US" dirty="0"/>
              <a:t>Long Term Effects of Trauma</a:t>
            </a:r>
          </a:p>
        </p:txBody>
      </p:sp>
      <p:sp>
        <p:nvSpPr>
          <p:cNvPr id="27651" name="Rectangle 3">
            <a:extLst>
              <a:ext uri="{FF2B5EF4-FFF2-40B4-BE49-F238E27FC236}">
                <a16:creationId xmlns:a16="http://schemas.microsoft.com/office/drawing/2014/main" id="{8204CA15-A612-F2D0-3AFE-BAF97AA514AB}"/>
              </a:ext>
            </a:extLst>
          </p:cNvPr>
          <p:cNvSpPr>
            <a:spLocks noGrp="1" noChangeArrowheads="1"/>
          </p:cNvSpPr>
          <p:nvPr>
            <p:ph idx="1"/>
          </p:nvPr>
        </p:nvSpPr>
        <p:spPr>
          <a:xfrm>
            <a:off x="1927654" y="2133600"/>
            <a:ext cx="8130746" cy="3778250"/>
          </a:xfrm>
        </p:spPr>
        <p:txBody>
          <a:bodyPr rtlCol="0">
            <a:normAutofit/>
          </a:bodyPr>
          <a:lstStyle/>
          <a:p>
            <a:pPr marL="342906" indent="-342906" defTabSz="457207">
              <a:buClr>
                <a:schemeClr val="bg2">
                  <a:lumMod val="40000"/>
                  <a:lumOff val="60000"/>
                </a:schemeClr>
              </a:buClr>
              <a:buFont typeface="Wingdings 3" charset="2"/>
              <a:buChar char=""/>
              <a:defRPr/>
            </a:pPr>
            <a:r>
              <a:rPr lang="en-US" altLang="en-US" sz="2300" b="1" dirty="0"/>
              <a:t>In the absence of more positive coping strategies, people who have experienced trauma may engage in high risk or destructive behaviors.</a:t>
            </a:r>
          </a:p>
          <a:p>
            <a:pPr marL="342906" indent="-342906" defTabSz="457207">
              <a:buClr>
                <a:schemeClr val="bg2">
                  <a:lumMod val="40000"/>
                  <a:lumOff val="60000"/>
                </a:schemeClr>
              </a:buClr>
              <a:buFont typeface="Wingdings 3" charset="2"/>
              <a:buChar char=""/>
              <a:defRPr/>
            </a:pPr>
            <a:r>
              <a:rPr lang="en-US" altLang="en-US" sz="2300" b="1" dirty="0"/>
              <a:t>These behaviors place them at risk for a range of serious mental and physical health concerns including:  Alcohol and Other Drug Use Related Issues, Depression, Suicide Attempts, Sexually Transmitted Diseases, Heart Disease, Cancer, Chronic Lung Disease, Skeletal Fractures.</a:t>
            </a:r>
          </a:p>
          <a:p>
            <a:pPr marL="342906" indent="-342906" defTabSz="457207">
              <a:buClr>
                <a:schemeClr val="bg2">
                  <a:lumMod val="40000"/>
                  <a:lumOff val="60000"/>
                </a:schemeClr>
              </a:buClr>
              <a:buFont typeface="Wingdings 3" charset="2"/>
              <a:buChar char=""/>
              <a:defRPr/>
            </a:pPr>
            <a:r>
              <a:rPr lang="en-US" altLang="en-US" sz="2300" b="1" dirty="0"/>
              <a:t>Give Your Clients an ACES Screening.</a:t>
            </a:r>
          </a:p>
          <a:p>
            <a:pPr marL="342906" indent="-342906" defTabSz="457207">
              <a:buClr>
                <a:schemeClr val="bg2">
                  <a:lumMod val="40000"/>
                  <a:lumOff val="60000"/>
                </a:schemeClr>
              </a:buClr>
              <a:buFont typeface="Wingdings 3" charset="2"/>
              <a:buChar char=""/>
              <a:defRPr/>
            </a:pPr>
            <a:endParaRPr lang="en-US" altLang="en-US" sz="2500"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58A9814-10D9-D862-428D-05712E44C6F9}"/>
              </a:ext>
            </a:extLst>
          </p:cNvPr>
          <p:cNvSpPr>
            <a:spLocks noGrp="1" noChangeArrowheads="1"/>
          </p:cNvSpPr>
          <p:nvPr>
            <p:ph type="title"/>
          </p:nvPr>
        </p:nvSpPr>
        <p:spPr>
          <a:xfrm>
            <a:off x="1686697" y="623888"/>
            <a:ext cx="8371703" cy="1281112"/>
          </a:xfrm>
        </p:spPr>
        <p:txBody>
          <a:bodyPr/>
          <a:lstStyle/>
          <a:p>
            <a:pPr algn="ctr" eaLnBrk="1" hangingPunct="1"/>
            <a:r>
              <a:rPr lang="en-US" altLang="en-US" dirty="0"/>
              <a:t>Trauma Informed Care</a:t>
            </a:r>
          </a:p>
        </p:txBody>
      </p:sp>
      <p:sp>
        <p:nvSpPr>
          <p:cNvPr id="82947" name="Content Placeholder 2">
            <a:extLst>
              <a:ext uri="{FF2B5EF4-FFF2-40B4-BE49-F238E27FC236}">
                <a16:creationId xmlns:a16="http://schemas.microsoft.com/office/drawing/2014/main" id="{9A06426A-BF29-F96C-5A69-44619D6B7353}"/>
              </a:ext>
            </a:extLst>
          </p:cNvPr>
          <p:cNvSpPr>
            <a:spLocks noGrp="1" noChangeArrowheads="1"/>
          </p:cNvSpPr>
          <p:nvPr>
            <p:ph idx="1"/>
          </p:nvPr>
        </p:nvSpPr>
        <p:spPr>
          <a:xfrm>
            <a:off x="2922373" y="2133600"/>
            <a:ext cx="7136027" cy="3778250"/>
          </a:xfrm>
        </p:spPr>
        <p:txBody>
          <a:bodyPr>
            <a:normAutofit/>
          </a:bodyPr>
          <a:lstStyle/>
          <a:p>
            <a:pPr eaLnBrk="1" hangingPunct="1">
              <a:defRPr/>
            </a:pPr>
            <a:r>
              <a:rPr lang="en-US" altLang="en-US" sz="2400" b="1" dirty="0"/>
              <a:t>A definition of trauma-informed approach incorporates three key elements:</a:t>
            </a:r>
          </a:p>
          <a:p>
            <a:pPr eaLnBrk="1" hangingPunct="1">
              <a:defRPr/>
            </a:pPr>
            <a:r>
              <a:rPr lang="en-US" altLang="en-US" sz="2400" b="1" dirty="0"/>
              <a:t>(1) Realizing the prevalence of trauma </a:t>
            </a:r>
          </a:p>
          <a:p>
            <a:pPr eaLnBrk="1" hangingPunct="1">
              <a:defRPr/>
            </a:pPr>
            <a:r>
              <a:rPr lang="en-US" altLang="en-US" sz="2400" b="1" dirty="0"/>
              <a:t>(2) Recognizing how trauma affects all individuals involved with the program, organization, or system, including its own workforce</a:t>
            </a:r>
          </a:p>
          <a:p>
            <a:pPr eaLnBrk="1" hangingPunct="1">
              <a:defRPr/>
            </a:pPr>
            <a:r>
              <a:rPr lang="en-US" altLang="en-US" sz="2400" b="1" dirty="0"/>
              <a:t>(3) Responding by putting this knowledge into practice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BD7AEFD-3226-2180-D88F-DB73F8C0E7F9}"/>
              </a:ext>
            </a:extLst>
          </p:cNvPr>
          <p:cNvSpPr>
            <a:spLocks noGrp="1" noChangeArrowheads="1"/>
          </p:cNvSpPr>
          <p:nvPr>
            <p:ph type="title"/>
          </p:nvPr>
        </p:nvSpPr>
        <p:spPr>
          <a:xfrm>
            <a:off x="1661984" y="623888"/>
            <a:ext cx="8396416" cy="1281112"/>
          </a:xfrm>
        </p:spPr>
        <p:txBody>
          <a:bodyPr>
            <a:normAutofit/>
          </a:bodyPr>
          <a:lstStyle/>
          <a:p>
            <a:pPr algn="ctr" eaLnBrk="1" hangingPunct="1">
              <a:defRPr/>
            </a:pPr>
            <a:r>
              <a:rPr lang="en-US" altLang="en-US" sz="4000" dirty="0"/>
              <a:t>Universal Precautions as a Core Trauma Informed Concept</a:t>
            </a:r>
          </a:p>
        </p:txBody>
      </p:sp>
      <p:sp>
        <p:nvSpPr>
          <p:cNvPr id="75779" name="Rectangle 3">
            <a:extLst>
              <a:ext uri="{FF2B5EF4-FFF2-40B4-BE49-F238E27FC236}">
                <a16:creationId xmlns:a16="http://schemas.microsoft.com/office/drawing/2014/main" id="{B2E77078-AC04-C13B-AE09-C619567E249C}"/>
              </a:ext>
            </a:extLst>
          </p:cNvPr>
          <p:cNvSpPr>
            <a:spLocks noGrp="1" noChangeArrowheads="1"/>
          </p:cNvSpPr>
          <p:nvPr>
            <p:ph idx="1"/>
          </p:nvPr>
        </p:nvSpPr>
        <p:spPr>
          <a:xfrm>
            <a:off x="2360141" y="2133600"/>
            <a:ext cx="7698259" cy="3778250"/>
          </a:xfrm>
        </p:spPr>
        <p:txBody>
          <a:bodyPr/>
          <a:lstStyle/>
          <a:p>
            <a:pPr eaLnBrk="1" hangingPunct="1"/>
            <a:endParaRPr lang="en-US" altLang="en-US" dirty="0"/>
          </a:p>
          <a:p>
            <a:pPr eaLnBrk="1" hangingPunct="1"/>
            <a:endParaRPr lang="en-US" altLang="en-US" dirty="0"/>
          </a:p>
          <a:p>
            <a:pPr eaLnBrk="1" hangingPunct="1"/>
            <a:r>
              <a:rPr lang="en-US" altLang="en-US" sz="3600" b="1" dirty="0"/>
              <a:t>Presume that every person in your setting has been exposed to abuse, violence, neglect or other traumatic experiences!!!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A4953B8-AC6E-0FAB-48D5-C89B0C379CDF}"/>
              </a:ext>
            </a:extLst>
          </p:cNvPr>
          <p:cNvSpPr>
            <a:spLocks noGrp="1" noChangeArrowheads="1"/>
          </p:cNvSpPr>
          <p:nvPr>
            <p:ph type="title"/>
          </p:nvPr>
        </p:nvSpPr>
        <p:spPr>
          <a:xfrm>
            <a:off x="1272746" y="623888"/>
            <a:ext cx="8785654" cy="667393"/>
          </a:xfrm>
        </p:spPr>
        <p:txBody>
          <a:bodyPr/>
          <a:lstStyle/>
          <a:p>
            <a:pPr algn="ctr" eaLnBrk="1" hangingPunct="1"/>
            <a:r>
              <a:rPr lang="en-US" altLang="en-US" dirty="0"/>
              <a:t>What’s the History??</a:t>
            </a:r>
          </a:p>
        </p:txBody>
      </p:sp>
      <p:sp>
        <p:nvSpPr>
          <p:cNvPr id="77827" name="Rectangle 3">
            <a:extLst>
              <a:ext uri="{FF2B5EF4-FFF2-40B4-BE49-F238E27FC236}">
                <a16:creationId xmlns:a16="http://schemas.microsoft.com/office/drawing/2014/main" id="{31C624C4-AF32-4626-E367-01A04FC78C26}"/>
              </a:ext>
            </a:extLst>
          </p:cNvPr>
          <p:cNvSpPr>
            <a:spLocks noGrp="1" noChangeArrowheads="1"/>
          </p:cNvSpPr>
          <p:nvPr>
            <p:ph type="body" idx="1"/>
          </p:nvPr>
        </p:nvSpPr>
        <p:spPr>
          <a:xfrm>
            <a:off x="1878227" y="1754658"/>
            <a:ext cx="8637373" cy="4157191"/>
          </a:xfrm>
        </p:spPr>
        <p:txBody>
          <a:bodyPr/>
          <a:lstStyle/>
          <a:p>
            <a:pPr eaLnBrk="1" hangingPunct="1"/>
            <a:r>
              <a:rPr lang="en-US" altLang="en-US" b="1" dirty="0">
                <a:solidFill>
                  <a:srgbClr val="C00000"/>
                </a:solidFill>
              </a:rPr>
              <a:t>Sequential Treatment</a:t>
            </a:r>
            <a:r>
              <a:rPr lang="en-US" altLang="en-US" b="1" dirty="0"/>
              <a:t>:  I’m referred to one form of treatment, and once addressed, I’m referred to another form of treatment.  Failed, but common even today.</a:t>
            </a:r>
          </a:p>
          <a:p>
            <a:pPr eaLnBrk="1" hangingPunct="1"/>
            <a:r>
              <a:rPr lang="en-US" altLang="en-US" b="1" dirty="0">
                <a:solidFill>
                  <a:srgbClr val="C00000"/>
                </a:solidFill>
              </a:rPr>
              <a:t>Parallel Treatment</a:t>
            </a:r>
            <a:r>
              <a:rPr lang="en-US" altLang="en-US" b="1" dirty="0"/>
              <a:t>:  Treat them at the same time, in two different agencies or sights.  If they attempt to talk, it’s called collaborative.  This can be productive if everybody stays in consistent contact!!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71C3185-8022-14A7-57F7-35140127D052}"/>
              </a:ext>
            </a:extLst>
          </p:cNvPr>
          <p:cNvSpPr>
            <a:spLocks noGrp="1" noChangeArrowheads="1"/>
          </p:cNvSpPr>
          <p:nvPr>
            <p:ph type="title"/>
          </p:nvPr>
        </p:nvSpPr>
        <p:spPr>
          <a:xfrm>
            <a:off x="1828800" y="494271"/>
            <a:ext cx="8229600" cy="648730"/>
          </a:xfrm>
        </p:spPr>
        <p:txBody>
          <a:bodyPr/>
          <a:lstStyle/>
          <a:p>
            <a:pPr algn="ctr" eaLnBrk="1" hangingPunct="1"/>
            <a:r>
              <a:rPr lang="en-US" altLang="en-US" dirty="0"/>
              <a:t>What’s the History</a:t>
            </a:r>
          </a:p>
        </p:txBody>
      </p:sp>
      <p:sp>
        <p:nvSpPr>
          <p:cNvPr id="78851" name="Rectangle 3">
            <a:extLst>
              <a:ext uri="{FF2B5EF4-FFF2-40B4-BE49-F238E27FC236}">
                <a16:creationId xmlns:a16="http://schemas.microsoft.com/office/drawing/2014/main" id="{BF9974D8-D74C-4F31-76BC-DA3C760CE2EA}"/>
              </a:ext>
            </a:extLst>
          </p:cNvPr>
          <p:cNvSpPr>
            <a:spLocks noGrp="1" noChangeArrowheads="1"/>
          </p:cNvSpPr>
          <p:nvPr>
            <p:ph type="body" idx="1"/>
          </p:nvPr>
        </p:nvSpPr>
        <p:spPr>
          <a:xfrm>
            <a:off x="2014151" y="1447800"/>
            <a:ext cx="8349049" cy="4464050"/>
          </a:xfrm>
        </p:spPr>
        <p:txBody>
          <a:bodyPr/>
          <a:lstStyle/>
          <a:p>
            <a:pPr eaLnBrk="1" hangingPunct="1"/>
            <a:r>
              <a:rPr lang="en-US" altLang="en-US" b="1" dirty="0"/>
              <a:t>“When substance disorder and psychiatric disorder co-exist, each disorder should be considered primary, and </a:t>
            </a:r>
            <a:r>
              <a:rPr lang="en-US" altLang="en-US" b="1" dirty="0">
                <a:solidFill>
                  <a:srgbClr val="C00000"/>
                </a:solidFill>
                <a:latin typeface="Arial Black" panose="020B0A04020102020204" pitchFamily="34" charset="0"/>
              </a:rPr>
              <a:t>integrated dual primary treatment</a:t>
            </a:r>
            <a:r>
              <a:rPr lang="en-US" altLang="en-US" b="1" dirty="0">
                <a:solidFill>
                  <a:srgbClr val="C00000"/>
                </a:solidFill>
              </a:rPr>
              <a:t> </a:t>
            </a:r>
            <a:r>
              <a:rPr lang="en-US" altLang="en-US" b="1" dirty="0"/>
              <a:t>is recommended, where each disorder receives appropriately intensive diagnosis specific treatment.”  </a:t>
            </a:r>
          </a:p>
          <a:p>
            <a:pPr eaLnBrk="1" hangingPunct="1"/>
            <a:r>
              <a:rPr lang="en-US" altLang="en-US" b="1" dirty="0">
                <a:solidFill>
                  <a:schemeClr val="tx1"/>
                </a:solidFill>
              </a:rPr>
              <a:t>(K. Minkoff-”An Integrated Model for the Treatment of People with Co-Occurring Disorders in Managed Care Systems”).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ADDC839-8FBD-EB6D-CD25-8C03F42125C9}"/>
              </a:ext>
            </a:extLst>
          </p:cNvPr>
          <p:cNvSpPr>
            <a:spLocks noGrp="1" noChangeArrowheads="1"/>
          </p:cNvSpPr>
          <p:nvPr>
            <p:ph type="title"/>
          </p:nvPr>
        </p:nvSpPr>
        <p:spPr>
          <a:xfrm>
            <a:off x="1970903" y="623888"/>
            <a:ext cx="8087497" cy="1281112"/>
          </a:xfrm>
        </p:spPr>
        <p:txBody>
          <a:bodyPr/>
          <a:lstStyle/>
          <a:p>
            <a:pPr algn="ctr" eaLnBrk="1" hangingPunct="1"/>
            <a:r>
              <a:rPr lang="en-US" altLang="en-US" dirty="0"/>
              <a:t>Integrated Treatment: </a:t>
            </a:r>
          </a:p>
        </p:txBody>
      </p:sp>
      <p:sp>
        <p:nvSpPr>
          <p:cNvPr id="79875" name="Rectangle 3">
            <a:extLst>
              <a:ext uri="{FF2B5EF4-FFF2-40B4-BE49-F238E27FC236}">
                <a16:creationId xmlns:a16="http://schemas.microsoft.com/office/drawing/2014/main" id="{16D2547B-FE3F-A8CC-2F06-5A69C3C97CAA}"/>
              </a:ext>
            </a:extLst>
          </p:cNvPr>
          <p:cNvSpPr>
            <a:spLocks noGrp="1" noChangeArrowheads="1"/>
          </p:cNvSpPr>
          <p:nvPr>
            <p:ph type="body" idx="1"/>
          </p:nvPr>
        </p:nvSpPr>
        <p:spPr>
          <a:xfrm>
            <a:off x="2755557" y="2133600"/>
            <a:ext cx="7302843" cy="3778250"/>
          </a:xfrm>
        </p:spPr>
        <p:txBody>
          <a:bodyPr/>
          <a:lstStyle/>
          <a:p>
            <a:pPr eaLnBrk="1" hangingPunct="1">
              <a:lnSpc>
                <a:spcPct val="90000"/>
              </a:lnSpc>
            </a:pPr>
            <a:r>
              <a:rPr lang="en-US" altLang="en-US" b="1" dirty="0"/>
              <a:t>*Provide for both in one place.  </a:t>
            </a:r>
          </a:p>
          <a:p>
            <a:pPr eaLnBrk="1" hangingPunct="1">
              <a:lnSpc>
                <a:spcPct val="90000"/>
              </a:lnSpc>
            </a:pPr>
            <a:r>
              <a:rPr lang="en-US" altLang="en-US" b="1" dirty="0"/>
              <a:t>*Provider/Treatment team has varied backgrounds.  </a:t>
            </a:r>
          </a:p>
          <a:p>
            <a:pPr eaLnBrk="1" hangingPunct="1">
              <a:lnSpc>
                <a:spcPct val="90000"/>
              </a:lnSpc>
            </a:pPr>
            <a:r>
              <a:rPr lang="en-US" altLang="en-US" b="1" dirty="0"/>
              <a:t>*Ideally provided by a cross-trained clinician.</a:t>
            </a:r>
          </a:p>
          <a:p>
            <a:pPr eaLnBrk="1" hangingPunct="1">
              <a:lnSpc>
                <a:spcPct val="90000"/>
              </a:lnSpc>
            </a:pPr>
            <a:r>
              <a:rPr lang="en-US" altLang="en-US" b="1" dirty="0"/>
              <a:t>*Responsive to the many changing symptoms and disorders of the patient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CDDFF1A-42A5-55A4-B957-1198FAFC0656}"/>
              </a:ext>
            </a:extLst>
          </p:cNvPr>
          <p:cNvSpPr>
            <a:spLocks noGrp="1" noChangeArrowheads="1"/>
          </p:cNvSpPr>
          <p:nvPr>
            <p:ph type="title"/>
          </p:nvPr>
        </p:nvSpPr>
        <p:spPr>
          <a:xfrm>
            <a:off x="2001795" y="623888"/>
            <a:ext cx="8056605" cy="778604"/>
          </a:xfrm>
        </p:spPr>
        <p:txBody>
          <a:bodyPr/>
          <a:lstStyle/>
          <a:p>
            <a:pPr algn="ctr" eaLnBrk="1" hangingPunct="1"/>
            <a:r>
              <a:rPr lang="en-US" altLang="en-US" dirty="0"/>
              <a:t>Why Integrated Treatment?</a:t>
            </a:r>
          </a:p>
        </p:txBody>
      </p:sp>
      <p:sp>
        <p:nvSpPr>
          <p:cNvPr id="80899" name="Rectangle 3">
            <a:extLst>
              <a:ext uri="{FF2B5EF4-FFF2-40B4-BE49-F238E27FC236}">
                <a16:creationId xmlns:a16="http://schemas.microsoft.com/office/drawing/2014/main" id="{7201655A-0967-00ED-A254-8FF9CD3AEBED}"/>
              </a:ext>
            </a:extLst>
          </p:cNvPr>
          <p:cNvSpPr>
            <a:spLocks noGrp="1" noChangeArrowheads="1"/>
          </p:cNvSpPr>
          <p:nvPr>
            <p:ph type="body" idx="1"/>
          </p:nvPr>
        </p:nvSpPr>
        <p:spPr>
          <a:xfrm>
            <a:off x="2446638" y="1524000"/>
            <a:ext cx="7916562" cy="4387850"/>
          </a:xfrm>
        </p:spPr>
        <p:txBody>
          <a:bodyPr/>
          <a:lstStyle/>
          <a:p>
            <a:pPr eaLnBrk="1" hangingPunct="1"/>
            <a:r>
              <a:rPr lang="en-US" altLang="en-US" b="1" dirty="0"/>
              <a:t>Among those with co-occurring disorders:</a:t>
            </a:r>
          </a:p>
          <a:p>
            <a:pPr eaLnBrk="1" hangingPunct="1"/>
            <a:r>
              <a:rPr lang="en-US" altLang="en-US" b="1" dirty="0"/>
              <a:t>A common cause of psychiatric relapse is resumption of alcohol or drug USE, not necessarily abuse.</a:t>
            </a:r>
          </a:p>
          <a:p>
            <a:pPr eaLnBrk="1" hangingPunct="1"/>
            <a:r>
              <a:rPr lang="en-US" altLang="en-US" b="1" dirty="0"/>
              <a:t>A common cause of relapse to alcohol and other drugs is untreated psychiatric disorders, especially depression and anxiety </a:t>
            </a:r>
            <a:r>
              <a:rPr lang="en-US" altLang="en-US" b="1" dirty="0">
                <a:solidFill>
                  <a:schemeClr val="tx1"/>
                </a:solidFill>
              </a:rPr>
              <a:t>(Kessler, 1996.)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F57241C-2792-91BF-9211-1FA9932BD7B5}"/>
              </a:ext>
            </a:extLst>
          </p:cNvPr>
          <p:cNvSpPr>
            <a:spLocks noGrp="1" noChangeArrowheads="1"/>
          </p:cNvSpPr>
          <p:nvPr>
            <p:ph type="title"/>
          </p:nvPr>
        </p:nvSpPr>
        <p:spPr>
          <a:xfrm>
            <a:off x="2156254" y="623888"/>
            <a:ext cx="7140146" cy="889815"/>
          </a:xfrm>
        </p:spPr>
        <p:txBody>
          <a:bodyPr/>
          <a:lstStyle/>
          <a:p>
            <a:pPr algn="ctr" eaLnBrk="1" hangingPunct="1"/>
            <a:r>
              <a:rPr lang="en-US" altLang="en-US" b="1" dirty="0"/>
              <a:t>Agenda</a:t>
            </a:r>
          </a:p>
        </p:txBody>
      </p:sp>
      <p:sp>
        <p:nvSpPr>
          <p:cNvPr id="3" name="Content Placeholder 2">
            <a:extLst>
              <a:ext uri="{FF2B5EF4-FFF2-40B4-BE49-F238E27FC236}">
                <a16:creationId xmlns:a16="http://schemas.microsoft.com/office/drawing/2014/main" id="{2B4B12DD-9AF4-D3A7-A77F-7A340A72B5F4}"/>
              </a:ext>
            </a:extLst>
          </p:cNvPr>
          <p:cNvSpPr>
            <a:spLocks noGrp="1"/>
          </p:cNvSpPr>
          <p:nvPr>
            <p:ph idx="1"/>
          </p:nvPr>
        </p:nvSpPr>
        <p:spPr>
          <a:xfrm>
            <a:off x="2667000" y="1905000"/>
            <a:ext cx="8001000" cy="4953000"/>
          </a:xfrm>
        </p:spPr>
        <p:txBody>
          <a:bodyPr rtlCol="0">
            <a:normAutofit/>
          </a:bodyPr>
          <a:lstStyle/>
          <a:p>
            <a:pPr>
              <a:defRPr/>
            </a:pPr>
            <a:r>
              <a:rPr lang="en-US" sz="2400" b="1" dirty="0"/>
              <a:t>1) Increase knowledge regarding the prevalence and severity of co-occurring mental health and substance use disorders in the US.</a:t>
            </a:r>
          </a:p>
          <a:p>
            <a:pPr>
              <a:defRPr/>
            </a:pPr>
            <a:r>
              <a:rPr lang="en-US" sz="2400" b="1" dirty="0"/>
              <a:t>2) Discuss the impact these disorders have on the client and potential obstacles to the client for starting the recovery process.</a:t>
            </a:r>
          </a:p>
          <a:p>
            <a:pPr>
              <a:defRPr/>
            </a:pPr>
            <a:r>
              <a:rPr lang="en-US" sz="2400" b="1" dirty="0"/>
              <a:t>3) Review additional best practices for intervention and treatment for the client struggling with co-occurring mental health and substance use disorders.</a:t>
            </a:r>
          </a:p>
          <a:p>
            <a:pPr>
              <a:defRPr/>
            </a:pPr>
            <a:endParaRPr lang="en-US"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5BE03718-FF6B-EBA5-94B3-9CA8DCFAD4EA}"/>
              </a:ext>
            </a:extLst>
          </p:cNvPr>
          <p:cNvSpPr>
            <a:spLocks noGrp="1" noChangeArrowheads="1"/>
          </p:cNvSpPr>
          <p:nvPr>
            <p:ph type="title"/>
          </p:nvPr>
        </p:nvSpPr>
        <p:spPr>
          <a:xfrm>
            <a:off x="2737022" y="623888"/>
            <a:ext cx="7321378" cy="599431"/>
          </a:xfrm>
        </p:spPr>
        <p:txBody>
          <a:bodyPr/>
          <a:lstStyle/>
          <a:p>
            <a:r>
              <a:rPr lang="en-US" altLang="en-US" sz="4000" dirty="0"/>
              <a:t>Quadrants of Care</a:t>
            </a:r>
          </a:p>
        </p:txBody>
      </p:sp>
      <p:pic>
        <p:nvPicPr>
          <p:cNvPr id="81923" name="Picture 2">
            <a:extLst>
              <a:ext uri="{FF2B5EF4-FFF2-40B4-BE49-F238E27FC236}">
                <a16:creationId xmlns:a16="http://schemas.microsoft.com/office/drawing/2014/main" id="{899F002F-8828-3631-3C1F-B7F5F3239A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1915" y="1427205"/>
            <a:ext cx="7655011" cy="4868563"/>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C1629F9-1212-F078-0E2D-B221C8BB035A}"/>
              </a:ext>
            </a:extLst>
          </p:cNvPr>
          <p:cNvSpPr>
            <a:spLocks noGrp="1" noChangeArrowheads="1"/>
          </p:cNvSpPr>
          <p:nvPr>
            <p:ph type="title"/>
          </p:nvPr>
        </p:nvSpPr>
        <p:spPr>
          <a:xfrm>
            <a:off x="1013254" y="623888"/>
            <a:ext cx="9045146" cy="1281112"/>
          </a:xfrm>
        </p:spPr>
        <p:txBody>
          <a:bodyPr/>
          <a:lstStyle/>
          <a:p>
            <a:pPr algn="ctr" eaLnBrk="1" hangingPunct="1"/>
            <a:r>
              <a:rPr lang="en-US" altLang="en-US" dirty="0"/>
              <a:t>Four Quadrants of Co-occurring Disorders</a:t>
            </a:r>
          </a:p>
        </p:txBody>
      </p:sp>
      <p:sp>
        <p:nvSpPr>
          <p:cNvPr id="82947" name="Rectangle 3">
            <a:extLst>
              <a:ext uri="{FF2B5EF4-FFF2-40B4-BE49-F238E27FC236}">
                <a16:creationId xmlns:a16="http://schemas.microsoft.com/office/drawing/2014/main" id="{08FD0720-9DB6-C12F-2BAD-D180E57EE3BF}"/>
              </a:ext>
            </a:extLst>
          </p:cNvPr>
          <p:cNvSpPr>
            <a:spLocks noGrp="1" noChangeArrowheads="1"/>
          </p:cNvSpPr>
          <p:nvPr>
            <p:ph type="body" idx="1"/>
          </p:nvPr>
        </p:nvSpPr>
        <p:spPr>
          <a:xfrm>
            <a:off x="1519881" y="2133600"/>
            <a:ext cx="8538519" cy="3778250"/>
          </a:xfrm>
        </p:spPr>
        <p:txBody>
          <a:bodyPr/>
          <a:lstStyle/>
          <a:p>
            <a:pPr eaLnBrk="1" hangingPunct="1"/>
            <a:r>
              <a:rPr lang="en-US" altLang="en-US" b="1" dirty="0"/>
              <a:t>Category I:  Less severe mental disorder/Less severe substance abuse disorder.</a:t>
            </a:r>
          </a:p>
          <a:p>
            <a:pPr eaLnBrk="1" hangingPunct="1">
              <a:buFont typeface="Wingdings" panose="05000000000000000000" pitchFamily="2" charset="2"/>
              <a:buNone/>
            </a:pPr>
            <a:endParaRPr lang="en-US" altLang="en-US" b="1" dirty="0"/>
          </a:p>
          <a:p>
            <a:pPr eaLnBrk="1" hangingPunct="1"/>
            <a:r>
              <a:rPr lang="en-US" altLang="en-US" b="1" dirty="0"/>
              <a:t>Locus of care:  Primary health care settings-Outpatient treatment MH/SA.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E00EA9F-D60A-139C-BEE6-991A4076C9E1}"/>
              </a:ext>
            </a:extLst>
          </p:cNvPr>
          <p:cNvSpPr>
            <a:spLocks noGrp="1" noChangeArrowheads="1"/>
          </p:cNvSpPr>
          <p:nvPr>
            <p:ph type="title"/>
          </p:nvPr>
        </p:nvSpPr>
        <p:spPr>
          <a:xfrm>
            <a:off x="920578" y="623888"/>
            <a:ext cx="9137822" cy="1281112"/>
          </a:xfrm>
        </p:spPr>
        <p:txBody>
          <a:bodyPr/>
          <a:lstStyle/>
          <a:p>
            <a:pPr algn="ctr" eaLnBrk="1" hangingPunct="1"/>
            <a:r>
              <a:rPr lang="en-US" altLang="en-US" dirty="0"/>
              <a:t>Four Quadrants</a:t>
            </a:r>
          </a:p>
        </p:txBody>
      </p:sp>
      <p:sp>
        <p:nvSpPr>
          <p:cNvPr id="83971" name="Rectangle 3">
            <a:extLst>
              <a:ext uri="{FF2B5EF4-FFF2-40B4-BE49-F238E27FC236}">
                <a16:creationId xmlns:a16="http://schemas.microsoft.com/office/drawing/2014/main" id="{F1932F47-51C7-406A-7F6B-E92FA3C0F64F}"/>
              </a:ext>
            </a:extLst>
          </p:cNvPr>
          <p:cNvSpPr>
            <a:spLocks noGrp="1" noChangeArrowheads="1"/>
          </p:cNvSpPr>
          <p:nvPr>
            <p:ph type="body" idx="1"/>
          </p:nvPr>
        </p:nvSpPr>
        <p:spPr>
          <a:xfrm>
            <a:off x="1977081" y="2133600"/>
            <a:ext cx="8081319" cy="3778250"/>
          </a:xfrm>
        </p:spPr>
        <p:txBody>
          <a:bodyPr/>
          <a:lstStyle/>
          <a:p>
            <a:pPr eaLnBrk="1" hangingPunct="1"/>
            <a:r>
              <a:rPr lang="en-US" altLang="en-US" b="1" dirty="0"/>
              <a:t>Category II:  More severe mental illness/Less severe substance use disorder.</a:t>
            </a:r>
          </a:p>
          <a:p>
            <a:pPr eaLnBrk="1" hangingPunct="1">
              <a:buFont typeface="Wingdings" panose="05000000000000000000" pitchFamily="2" charset="2"/>
              <a:buNone/>
            </a:pPr>
            <a:endParaRPr lang="en-US" altLang="en-US" b="1" dirty="0"/>
          </a:p>
          <a:p>
            <a:pPr eaLnBrk="1" hangingPunct="1"/>
            <a:r>
              <a:rPr lang="en-US" altLang="en-US" b="1" dirty="0"/>
              <a:t>Locus of care:  Mental health system/integrated case mgt.</a:t>
            </a:r>
          </a:p>
          <a:p>
            <a:pPr eaLnBrk="1" hangingPunct="1"/>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0C930EE-0EB1-EB6A-A2BE-2E428F040967}"/>
              </a:ext>
            </a:extLst>
          </p:cNvPr>
          <p:cNvSpPr>
            <a:spLocks noGrp="1" noChangeArrowheads="1"/>
          </p:cNvSpPr>
          <p:nvPr>
            <p:ph type="title"/>
          </p:nvPr>
        </p:nvSpPr>
        <p:spPr>
          <a:xfrm>
            <a:off x="1272746" y="623888"/>
            <a:ext cx="8785654" cy="1281112"/>
          </a:xfrm>
        </p:spPr>
        <p:txBody>
          <a:bodyPr/>
          <a:lstStyle/>
          <a:p>
            <a:pPr algn="ctr" eaLnBrk="1" hangingPunct="1"/>
            <a:r>
              <a:rPr lang="en-US" altLang="en-US" dirty="0"/>
              <a:t>Four Quadrants of </a:t>
            </a:r>
            <a:br>
              <a:rPr lang="en-US" altLang="en-US" dirty="0"/>
            </a:br>
            <a:r>
              <a:rPr lang="en-US" altLang="en-US" dirty="0"/>
              <a:t>Co-occurring Disorders</a:t>
            </a:r>
          </a:p>
        </p:txBody>
      </p:sp>
      <p:sp>
        <p:nvSpPr>
          <p:cNvPr id="84995" name="Rectangle 3">
            <a:extLst>
              <a:ext uri="{FF2B5EF4-FFF2-40B4-BE49-F238E27FC236}">
                <a16:creationId xmlns:a16="http://schemas.microsoft.com/office/drawing/2014/main" id="{6F6721AD-A7CD-5043-3954-A4D0E1CD0F51}"/>
              </a:ext>
            </a:extLst>
          </p:cNvPr>
          <p:cNvSpPr>
            <a:spLocks noGrp="1" noChangeArrowheads="1"/>
          </p:cNvSpPr>
          <p:nvPr>
            <p:ph type="body" idx="1"/>
          </p:nvPr>
        </p:nvSpPr>
        <p:spPr>
          <a:xfrm>
            <a:off x="1272746" y="2133600"/>
            <a:ext cx="8785654" cy="3778250"/>
          </a:xfrm>
        </p:spPr>
        <p:txBody>
          <a:bodyPr/>
          <a:lstStyle/>
          <a:p>
            <a:pPr eaLnBrk="1" hangingPunct="1">
              <a:lnSpc>
                <a:spcPct val="90000"/>
              </a:lnSpc>
            </a:pPr>
            <a:r>
              <a:rPr lang="en-US" altLang="en-US" b="1" dirty="0"/>
              <a:t>Category III:  Less severe mental disorder/More severe substance abuse disorder.</a:t>
            </a:r>
          </a:p>
          <a:p>
            <a:pPr eaLnBrk="1" hangingPunct="1">
              <a:lnSpc>
                <a:spcPct val="90000"/>
              </a:lnSpc>
              <a:buFont typeface="Wingdings" panose="05000000000000000000" pitchFamily="2" charset="2"/>
              <a:buNone/>
            </a:pPr>
            <a:endParaRPr lang="en-US" altLang="en-US" b="1" dirty="0"/>
          </a:p>
          <a:p>
            <a:pPr eaLnBrk="1" hangingPunct="1">
              <a:lnSpc>
                <a:spcPct val="90000"/>
              </a:lnSpc>
            </a:pPr>
            <a:r>
              <a:rPr lang="en-US" altLang="en-US" b="1" dirty="0"/>
              <a:t>Locus of Care: Substance abuse system/Coordination and collaboration with affiliated mental health programs.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7B646FC-C7DF-3617-29D5-FFC26DC4CD18}"/>
              </a:ext>
            </a:extLst>
          </p:cNvPr>
          <p:cNvSpPr>
            <a:spLocks noGrp="1" noChangeArrowheads="1"/>
          </p:cNvSpPr>
          <p:nvPr>
            <p:ph type="title"/>
          </p:nvPr>
        </p:nvSpPr>
        <p:spPr>
          <a:xfrm>
            <a:off x="1075038" y="623888"/>
            <a:ext cx="8983362" cy="1281112"/>
          </a:xfrm>
        </p:spPr>
        <p:txBody>
          <a:bodyPr/>
          <a:lstStyle/>
          <a:p>
            <a:pPr algn="ctr" eaLnBrk="1" hangingPunct="1"/>
            <a:r>
              <a:rPr lang="en-US" altLang="en-US" dirty="0"/>
              <a:t>Four Quadrants</a:t>
            </a:r>
          </a:p>
        </p:txBody>
      </p:sp>
      <p:sp>
        <p:nvSpPr>
          <p:cNvPr id="86019" name="Rectangle 3">
            <a:extLst>
              <a:ext uri="{FF2B5EF4-FFF2-40B4-BE49-F238E27FC236}">
                <a16:creationId xmlns:a16="http://schemas.microsoft.com/office/drawing/2014/main" id="{0E0A58CA-4EFD-F0E8-B147-C6ED06E12C5F}"/>
              </a:ext>
            </a:extLst>
          </p:cNvPr>
          <p:cNvSpPr>
            <a:spLocks noGrp="1" noChangeArrowheads="1"/>
          </p:cNvSpPr>
          <p:nvPr>
            <p:ph type="body" idx="1"/>
          </p:nvPr>
        </p:nvSpPr>
        <p:spPr>
          <a:xfrm>
            <a:off x="1816443" y="2133600"/>
            <a:ext cx="8241957" cy="3778250"/>
          </a:xfrm>
        </p:spPr>
        <p:txBody>
          <a:bodyPr/>
          <a:lstStyle/>
          <a:p>
            <a:pPr eaLnBrk="1" hangingPunct="1"/>
            <a:r>
              <a:rPr lang="en-US" altLang="en-US" sz="3200" b="1" dirty="0"/>
              <a:t>Category IV:  More severe mental disorder/More severe substance abuse disorder.</a:t>
            </a:r>
          </a:p>
          <a:p>
            <a:pPr eaLnBrk="1" hangingPunct="1">
              <a:buFont typeface="Wingdings" panose="05000000000000000000" pitchFamily="2" charset="2"/>
              <a:buNone/>
            </a:pPr>
            <a:endParaRPr lang="en-US" altLang="en-US" sz="3200" b="1" dirty="0"/>
          </a:p>
          <a:p>
            <a:pPr eaLnBrk="1" hangingPunct="1"/>
            <a:r>
              <a:rPr lang="en-US" altLang="en-US" sz="3200" b="1" dirty="0"/>
              <a:t>Locus of care: State hospitals, modified therapeutic communities, jails/prisons, emergency rooms, etc.</a:t>
            </a:r>
          </a:p>
          <a:p>
            <a:pPr eaLnBrk="1" hangingPunct="1"/>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3989068-2468-D583-57AE-BB3515C2B7CE}"/>
              </a:ext>
            </a:extLst>
          </p:cNvPr>
          <p:cNvSpPr>
            <a:spLocks noGrp="1" noChangeArrowheads="1"/>
          </p:cNvSpPr>
          <p:nvPr>
            <p:ph type="title"/>
          </p:nvPr>
        </p:nvSpPr>
        <p:spPr>
          <a:xfrm>
            <a:off x="1736124" y="623888"/>
            <a:ext cx="8322276" cy="1001026"/>
          </a:xfrm>
        </p:spPr>
        <p:txBody>
          <a:bodyPr/>
          <a:lstStyle/>
          <a:p>
            <a:pPr algn="ctr" eaLnBrk="1" hangingPunct="1"/>
            <a:r>
              <a:rPr lang="en-US" altLang="en-US" dirty="0"/>
              <a:t>Six Guiding Principles in Treating Clients with COD</a:t>
            </a:r>
          </a:p>
        </p:txBody>
      </p:sp>
      <p:sp>
        <p:nvSpPr>
          <p:cNvPr id="88067" name="Rectangle 3">
            <a:extLst>
              <a:ext uri="{FF2B5EF4-FFF2-40B4-BE49-F238E27FC236}">
                <a16:creationId xmlns:a16="http://schemas.microsoft.com/office/drawing/2014/main" id="{55EFC317-BC60-89B6-8FD1-3C0DC135DE0E}"/>
              </a:ext>
            </a:extLst>
          </p:cNvPr>
          <p:cNvSpPr>
            <a:spLocks noGrp="1" noChangeArrowheads="1"/>
          </p:cNvSpPr>
          <p:nvPr>
            <p:ph type="body" idx="1"/>
          </p:nvPr>
        </p:nvSpPr>
        <p:spPr>
          <a:xfrm>
            <a:off x="2026509" y="1847335"/>
            <a:ext cx="8031892" cy="4064515"/>
          </a:xfrm>
        </p:spPr>
        <p:txBody>
          <a:bodyPr/>
          <a:lstStyle/>
          <a:p>
            <a:pPr eaLnBrk="1" hangingPunct="1">
              <a:lnSpc>
                <a:spcPct val="90000"/>
              </a:lnSpc>
            </a:pPr>
            <a:r>
              <a:rPr lang="en-US" altLang="en-US" b="1" dirty="0"/>
              <a:t>1. Employ a recovery perspective</a:t>
            </a:r>
          </a:p>
          <a:p>
            <a:pPr eaLnBrk="1" hangingPunct="1">
              <a:lnSpc>
                <a:spcPct val="90000"/>
              </a:lnSpc>
            </a:pPr>
            <a:r>
              <a:rPr lang="en-US" altLang="en-US" b="1" dirty="0"/>
              <a:t>Recovery is a long-term process of internal change, and it recognizes that these changes proceed through various stages </a:t>
            </a:r>
            <a:r>
              <a:rPr lang="en-US" altLang="en-US" b="1" dirty="0">
                <a:solidFill>
                  <a:schemeClr val="tx1"/>
                </a:solidFill>
              </a:rPr>
              <a:t>(Prochaska et al, 1992).</a:t>
            </a:r>
          </a:p>
          <a:p>
            <a:pPr eaLnBrk="1" hangingPunct="1">
              <a:lnSpc>
                <a:spcPct val="90000"/>
              </a:lnSpc>
            </a:pPr>
            <a:r>
              <a:rPr lang="en-US" altLang="en-US" b="1" dirty="0"/>
              <a:t>Develop a treatment plan that provides for continuity of care over time. Devise treatment interventions that are specific to the tasks and challenges faced at each stage of the co-occurring disorder recovery process.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E4D0880-F0A3-066D-1DC1-E7C4B6EA6388}"/>
              </a:ext>
            </a:extLst>
          </p:cNvPr>
          <p:cNvSpPr>
            <a:spLocks noGrp="1" noChangeArrowheads="1"/>
          </p:cNvSpPr>
          <p:nvPr>
            <p:ph type="title"/>
          </p:nvPr>
        </p:nvSpPr>
        <p:spPr>
          <a:xfrm>
            <a:off x="1618735" y="623888"/>
            <a:ext cx="8439665" cy="1281112"/>
          </a:xfrm>
        </p:spPr>
        <p:txBody>
          <a:bodyPr/>
          <a:lstStyle/>
          <a:p>
            <a:pPr algn="ctr" eaLnBrk="1" hangingPunct="1"/>
            <a:r>
              <a:rPr lang="en-US" altLang="en-US" dirty="0"/>
              <a:t>Six Guiding Principles</a:t>
            </a:r>
          </a:p>
        </p:txBody>
      </p:sp>
      <p:sp>
        <p:nvSpPr>
          <p:cNvPr id="90115" name="Rectangle 3">
            <a:extLst>
              <a:ext uri="{FF2B5EF4-FFF2-40B4-BE49-F238E27FC236}">
                <a16:creationId xmlns:a16="http://schemas.microsoft.com/office/drawing/2014/main" id="{3FD780E8-9069-7003-9409-8D86D6C67672}"/>
              </a:ext>
            </a:extLst>
          </p:cNvPr>
          <p:cNvSpPr>
            <a:spLocks noGrp="1" noChangeArrowheads="1"/>
          </p:cNvSpPr>
          <p:nvPr>
            <p:ph type="body" idx="1"/>
          </p:nvPr>
        </p:nvSpPr>
        <p:spPr>
          <a:xfrm>
            <a:off x="2156254" y="2133600"/>
            <a:ext cx="7902146" cy="3778250"/>
          </a:xfrm>
        </p:spPr>
        <p:txBody>
          <a:bodyPr/>
          <a:lstStyle/>
          <a:p>
            <a:pPr eaLnBrk="1" hangingPunct="1">
              <a:lnSpc>
                <a:spcPct val="90000"/>
              </a:lnSpc>
            </a:pPr>
            <a:r>
              <a:rPr lang="en-US" altLang="en-US" sz="3200" b="1" dirty="0"/>
              <a:t>2. Adopt a multi-problem viewpoint:</a:t>
            </a:r>
          </a:p>
          <a:p>
            <a:pPr eaLnBrk="1" hangingPunct="1">
              <a:lnSpc>
                <a:spcPct val="90000"/>
              </a:lnSpc>
            </a:pPr>
            <a:r>
              <a:rPr lang="en-US" altLang="en-US" sz="3200" b="1" dirty="0"/>
              <a:t>Clients typically have an array of problems.</a:t>
            </a:r>
          </a:p>
          <a:p>
            <a:pPr eaLnBrk="1" hangingPunct="1">
              <a:lnSpc>
                <a:spcPct val="90000"/>
              </a:lnSpc>
            </a:pPr>
            <a:r>
              <a:rPr lang="en-US" altLang="en-US" sz="3200" b="1" dirty="0"/>
              <a:t>May need to address housing, work, health care, supportive network, treatment, </a:t>
            </a:r>
            <a:r>
              <a:rPr lang="en-US" altLang="en-US" sz="3200" b="1" dirty="0" err="1"/>
              <a:t>etc</a:t>
            </a:r>
            <a:endParaRPr lang="en-US" altLang="en-US" sz="3200" b="1" dirty="0"/>
          </a:p>
          <a:p>
            <a:pPr eaLnBrk="1" hangingPunct="1">
              <a:lnSpc>
                <a:spcPct val="90000"/>
              </a:lnSpc>
            </a:pPr>
            <a:r>
              <a:rPr lang="en-US" altLang="en-US" sz="3200" b="1" dirty="0"/>
              <a:t>Substantial rehabilitation and habilitation!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49D4DB5-07D7-D4C3-9727-D639786E302E}"/>
              </a:ext>
            </a:extLst>
          </p:cNvPr>
          <p:cNvSpPr>
            <a:spLocks noGrp="1" noChangeArrowheads="1"/>
          </p:cNvSpPr>
          <p:nvPr>
            <p:ph type="title"/>
          </p:nvPr>
        </p:nvSpPr>
        <p:spPr>
          <a:xfrm>
            <a:off x="1594022" y="623888"/>
            <a:ext cx="8464378" cy="1281112"/>
          </a:xfrm>
        </p:spPr>
        <p:txBody>
          <a:bodyPr/>
          <a:lstStyle/>
          <a:p>
            <a:pPr algn="ctr" eaLnBrk="1" hangingPunct="1"/>
            <a:r>
              <a:rPr lang="en-US" altLang="en-US" dirty="0"/>
              <a:t>Six Guiding Principles</a:t>
            </a:r>
          </a:p>
        </p:txBody>
      </p:sp>
      <p:sp>
        <p:nvSpPr>
          <p:cNvPr id="91139" name="Rectangle 3">
            <a:extLst>
              <a:ext uri="{FF2B5EF4-FFF2-40B4-BE49-F238E27FC236}">
                <a16:creationId xmlns:a16="http://schemas.microsoft.com/office/drawing/2014/main" id="{57ADCCE3-D8B5-C6AE-6B1E-CE3F27626FBF}"/>
              </a:ext>
            </a:extLst>
          </p:cNvPr>
          <p:cNvSpPr>
            <a:spLocks noGrp="1" noChangeArrowheads="1"/>
          </p:cNvSpPr>
          <p:nvPr>
            <p:ph type="body" idx="1"/>
          </p:nvPr>
        </p:nvSpPr>
        <p:spPr>
          <a:xfrm>
            <a:off x="1532238" y="2137718"/>
            <a:ext cx="8526162" cy="3774131"/>
          </a:xfrm>
        </p:spPr>
        <p:txBody>
          <a:bodyPr/>
          <a:lstStyle/>
          <a:p>
            <a:pPr eaLnBrk="1" hangingPunct="1">
              <a:lnSpc>
                <a:spcPct val="90000"/>
              </a:lnSpc>
            </a:pPr>
            <a:r>
              <a:rPr lang="en-US" altLang="en-US" sz="3200" b="1" dirty="0"/>
              <a:t>3. Develop a phased approach to treatment:</a:t>
            </a:r>
          </a:p>
          <a:p>
            <a:pPr eaLnBrk="1" hangingPunct="1">
              <a:lnSpc>
                <a:spcPct val="90000"/>
              </a:lnSpc>
            </a:pPr>
            <a:r>
              <a:rPr lang="en-US" altLang="en-US" sz="3200" b="1" dirty="0"/>
              <a:t>Clients typically progress through phases; Engagement, stabilization, treatment, aftercare/continuing care, etc.</a:t>
            </a:r>
          </a:p>
          <a:p>
            <a:pPr eaLnBrk="1" hangingPunct="1">
              <a:lnSpc>
                <a:spcPct val="90000"/>
              </a:lnSpc>
            </a:pPr>
            <a:r>
              <a:rPr lang="en-US" altLang="en-US" sz="3200" b="1" dirty="0"/>
              <a:t>Use of these phases enables the clinician to develop and use effective, stage-appropriate treatment protocols </a:t>
            </a:r>
            <a:r>
              <a:rPr lang="en-US" altLang="en-US" sz="2000" b="1" dirty="0"/>
              <a:t>(SAMHSA, 2005 TIP 42).</a:t>
            </a:r>
          </a:p>
          <a:p>
            <a:pPr eaLnBrk="1" hangingPunct="1">
              <a:lnSpc>
                <a:spcPct val="90000"/>
              </a:lnSpc>
              <a:buFont typeface="Wingdings" panose="05000000000000000000" pitchFamily="2" charset="2"/>
              <a:buNone/>
            </a:pPr>
            <a:endParaRPr lang="en-US" alt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FE8A776-F8AF-4132-5CE1-C7A4B366FC74}"/>
              </a:ext>
            </a:extLst>
          </p:cNvPr>
          <p:cNvSpPr>
            <a:spLocks noGrp="1" noChangeArrowheads="1"/>
          </p:cNvSpPr>
          <p:nvPr>
            <p:ph type="title"/>
          </p:nvPr>
        </p:nvSpPr>
        <p:spPr>
          <a:xfrm>
            <a:off x="1816443" y="623888"/>
            <a:ext cx="8241957" cy="1281112"/>
          </a:xfrm>
        </p:spPr>
        <p:txBody>
          <a:bodyPr/>
          <a:lstStyle/>
          <a:p>
            <a:pPr algn="ctr" eaLnBrk="1" hangingPunct="1"/>
            <a:r>
              <a:rPr lang="en-US" altLang="en-US" dirty="0"/>
              <a:t>Six Guiding Principles</a:t>
            </a:r>
          </a:p>
        </p:txBody>
      </p:sp>
      <p:sp>
        <p:nvSpPr>
          <p:cNvPr id="92163" name="Rectangle 3">
            <a:extLst>
              <a:ext uri="{FF2B5EF4-FFF2-40B4-BE49-F238E27FC236}">
                <a16:creationId xmlns:a16="http://schemas.microsoft.com/office/drawing/2014/main" id="{6D6C8159-B930-D761-D79A-607C1FFE9350}"/>
              </a:ext>
            </a:extLst>
          </p:cNvPr>
          <p:cNvSpPr>
            <a:spLocks noGrp="1" noChangeArrowheads="1"/>
          </p:cNvSpPr>
          <p:nvPr>
            <p:ph type="body" idx="1"/>
          </p:nvPr>
        </p:nvSpPr>
        <p:spPr>
          <a:xfrm>
            <a:off x="1705232" y="2335426"/>
            <a:ext cx="8353168" cy="3576423"/>
          </a:xfrm>
        </p:spPr>
        <p:txBody>
          <a:bodyPr/>
          <a:lstStyle/>
          <a:p>
            <a:pPr eaLnBrk="1" hangingPunct="1">
              <a:lnSpc>
                <a:spcPct val="80000"/>
              </a:lnSpc>
            </a:pPr>
            <a:r>
              <a:rPr lang="en-US" altLang="en-US" b="1" dirty="0"/>
              <a:t>4. Address specific real-life problems early in treatment:</a:t>
            </a:r>
          </a:p>
          <a:p>
            <a:pPr eaLnBrk="1" hangingPunct="1">
              <a:lnSpc>
                <a:spcPct val="80000"/>
              </a:lnSpc>
            </a:pPr>
            <a:r>
              <a:rPr lang="en-US" altLang="en-US" b="1" dirty="0"/>
              <a:t>Specialized interventions that target important areas of client need.</a:t>
            </a:r>
          </a:p>
          <a:p>
            <a:pPr eaLnBrk="1" hangingPunct="1">
              <a:lnSpc>
                <a:spcPct val="80000"/>
              </a:lnSpc>
            </a:pPr>
            <a:r>
              <a:rPr lang="en-US" altLang="en-US" b="1" dirty="0"/>
              <a:t>Psychosocial rehabilitation, which helps the client develop specific skills and approaches she needs to perform chosen roles.</a:t>
            </a:r>
          </a:p>
          <a:p>
            <a:pPr eaLnBrk="1" hangingPunct="1">
              <a:lnSpc>
                <a:spcPct val="80000"/>
              </a:lnSpc>
            </a:pPr>
            <a:r>
              <a:rPr lang="en-US" altLang="en-US" b="1" dirty="0"/>
              <a:t>Solving problems reinforces engagement, a critical part of MH/SA treatment.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D9928C1-CA0A-84C8-17A3-7B8556D9135D}"/>
              </a:ext>
            </a:extLst>
          </p:cNvPr>
          <p:cNvSpPr>
            <a:spLocks noGrp="1" noChangeArrowheads="1"/>
          </p:cNvSpPr>
          <p:nvPr>
            <p:ph type="title"/>
          </p:nvPr>
        </p:nvSpPr>
        <p:spPr>
          <a:xfrm>
            <a:off x="1482811" y="623888"/>
            <a:ext cx="8575589" cy="1093701"/>
          </a:xfrm>
        </p:spPr>
        <p:txBody>
          <a:bodyPr/>
          <a:lstStyle/>
          <a:p>
            <a:pPr algn="ctr" eaLnBrk="1" hangingPunct="1"/>
            <a:r>
              <a:rPr lang="en-US" altLang="en-US" dirty="0"/>
              <a:t>Six Guiding Principles</a:t>
            </a:r>
          </a:p>
        </p:txBody>
      </p:sp>
      <p:sp>
        <p:nvSpPr>
          <p:cNvPr id="93187" name="Rectangle 3">
            <a:extLst>
              <a:ext uri="{FF2B5EF4-FFF2-40B4-BE49-F238E27FC236}">
                <a16:creationId xmlns:a16="http://schemas.microsoft.com/office/drawing/2014/main" id="{F6D241AD-9DAC-785F-4D0B-F46AB6DF8686}"/>
              </a:ext>
            </a:extLst>
          </p:cNvPr>
          <p:cNvSpPr>
            <a:spLocks noGrp="1" noChangeArrowheads="1"/>
          </p:cNvSpPr>
          <p:nvPr>
            <p:ph type="body" idx="1"/>
          </p:nvPr>
        </p:nvSpPr>
        <p:spPr>
          <a:xfrm>
            <a:off x="1742303" y="2133600"/>
            <a:ext cx="8316097" cy="3778250"/>
          </a:xfrm>
        </p:spPr>
        <p:txBody>
          <a:bodyPr/>
          <a:lstStyle/>
          <a:p>
            <a:pPr eaLnBrk="1" hangingPunct="1">
              <a:lnSpc>
                <a:spcPct val="90000"/>
              </a:lnSpc>
            </a:pPr>
            <a:r>
              <a:rPr lang="en-US" altLang="en-US" b="1" dirty="0"/>
              <a:t>5. Plan for the client’s cognitive and functional impairments:</a:t>
            </a:r>
          </a:p>
          <a:p>
            <a:pPr eaLnBrk="1" hangingPunct="1">
              <a:lnSpc>
                <a:spcPct val="90000"/>
              </a:lnSpc>
            </a:pPr>
            <a:r>
              <a:rPr lang="en-US" altLang="en-US" b="1" dirty="0"/>
              <a:t>Patients with COD often have difficulty comprehending information or completing tasks.</a:t>
            </a:r>
          </a:p>
          <a:p>
            <a:pPr eaLnBrk="1" hangingPunct="1">
              <a:lnSpc>
                <a:spcPct val="90000"/>
              </a:lnSpc>
            </a:pPr>
            <a:r>
              <a:rPr lang="en-US" altLang="en-US" b="1" dirty="0"/>
              <a:t>Gradual pacing, visual aids, and repetition are beneficial.</a:t>
            </a:r>
          </a:p>
          <a:p>
            <a:pPr eaLnBrk="1" hangingPunct="1">
              <a:lnSpc>
                <a:spcPct val="90000"/>
              </a:lnSpc>
            </a:pPr>
            <a:r>
              <a:rPr lang="en-US" altLang="en-US" b="1" dirty="0"/>
              <a:t>Important to assess for these deficits and treatment plan accordingly.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570DA2F-ED2A-DB7F-8653-D455EB1E9ABA}"/>
              </a:ext>
            </a:extLst>
          </p:cNvPr>
          <p:cNvSpPr>
            <a:spLocks noGrp="1" noChangeArrowheads="1"/>
          </p:cNvSpPr>
          <p:nvPr>
            <p:ph type="title"/>
          </p:nvPr>
        </p:nvSpPr>
        <p:spPr>
          <a:xfrm>
            <a:off x="2133600" y="623888"/>
            <a:ext cx="7924800" cy="716820"/>
          </a:xfrm>
        </p:spPr>
        <p:txBody>
          <a:bodyPr/>
          <a:lstStyle/>
          <a:p>
            <a:r>
              <a:rPr lang="en-US" altLang="en-US" dirty="0"/>
              <a:t>Co-occurring Disorders</a:t>
            </a:r>
          </a:p>
        </p:txBody>
      </p:sp>
      <p:sp>
        <p:nvSpPr>
          <p:cNvPr id="27651" name="Content Placeholder 2">
            <a:extLst>
              <a:ext uri="{FF2B5EF4-FFF2-40B4-BE49-F238E27FC236}">
                <a16:creationId xmlns:a16="http://schemas.microsoft.com/office/drawing/2014/main" id="{34ACB595-EAA2-35F3-B988-29CF235C8FAB}"/>
              </a:ext>
            </a:extLst>
          </p:cNvPr>
          <p:cNvSpPr>
            <a:spLocks noGrp="1" noChangeArrowheads="1"/>
          </p:cNvSpPr>
          <p:nvPr>
            <p:ph idx="1"/>
          </p:nvPr>
        </p:nvSpPr>
        <p:spPr>
          <a:xfrm>
            <a:off x="2279822" y="1600200"/>
            <a:ext cx="7778578" cy="4311650"/>
          </a:xfrm>
        </p:spPr>
        <p:txBody>
          <a:bodyPr/>
          <a:lstStyle/>
          <a:p>
            <a:r>
              <a:rPr lang="en-US" altLang="en-US" sz="2400" b="1" dirty="0"/>
              <a:t>The coexistence of both a mental health disorder and a substance use disorder (SUD) is referred to as co-occurring disorders. </a:t>
            </a:r>
          </a:p>
          <a:p>
            <a:r>
              <a:rPr lang="en-US" altLang="en-US" sz="2400" b="1" dirty="0"/>
              <a:t>Co-occurring disorders may include any combination of two or more SUDs and mental disorders identified in the Diagnostic and Statistical Manual of Mental Disorders, Fifth Edition (DSM-5-TR). </a:t>
            </a:r>
          </a:p>
          <a:p>
            <a:r>
              <a:rPr lang="en-US" altLang="en-US" sz="2400" b="1" dirty="0"/>
              <a:t>Importantly, no specific combinations of mental and substance use disorders are uniquely defined as co-occurring disorders.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CF22C5A-8F90-1371-63AA-702C2F5E0EA5}"/>
              </a:ext>
            </a:extLst>
          </p:cNvPr>
          <p:cNvSpPr>
            <a:spLocks noGrp="1" noChangeArrowheads="1"/>
          </p:cNvSpPr>
          <p:nvPr>
            <p:ph type="title"/>
          </p:nvPr>
        </p:nvSpPr>
        <p:spPr>
          <a:xfrm>
            <a:off x="1624914" y="623888"/>
            <a:ext cx="8433486" cy="1281112"/>
          </a:xfrm>
        </p:spPr>
        <p:txBody>
          <a:bodyPr/>
          <a:lstStyle/>
          <a:p>
            <a:pPr algn="ctr" eaLnBrk="1" hangingPunct="1"/>
            <a:r>
              <a:rPr lang="en-US" altLang="en-US" dirty="0"/>
              <a:t>Six Guiding Principles</a:t>
            </a:r>
          </a:p>
        </p:txBody>
      </p:sp>
      <p:sp>
        <p:nvSpPr>
          <p:cNvPr id="94211" name="Rectangle 3">
            <a:extLst>
              <a:ext uri="{FF2B5EF4-FFF2-40B4-BE49-F238E27FC236}">
                <a16:creationId xmlns:a16="http://schemas.microsoft.com/office/drawing/2014/main" id="{9EA0A0EB-F3C3-FC5C-17E9-CEB0BACBC670}"/>
              </a:ext>
            </a:extLst>
          </p:cNvPr>
          <p:cNvSpPr>
            <a:spLocks noGrp="1" noChangeArrowheads="1"/>
          </p:cNvSpPr>
          <p:nvPr>
            <p:ph type="body" idx="1"/>
          </p:nvPr>
        </p:nvSpPr>
        <p:spPr>
          <a:xfrm>
            <a:off x="2020330" y="2131540"/>
            <a:ext cx="8266670" cy="3780309"/>
          </a:xfrm>
        </p:spPr>
        <p:txBody>
          <a:bodyPr/>
          <a:lstStyle/>
          <a:p>
            <a:pPr eaLnBrk="1" hangingPunct="1"/>
            <a:r>
              <a:rPr lang="en-US" altLang="en-US" b="1" dirty="0"/>
              <a:t>6. Use support systems to maintain and extend treatment effectiveness:</a:t>
            </a:r>
          </a:p>
          <a:p>
            <a:pPr eaLnBrk="1" hangingPunct="1"/>
            <a:r>
              <a:rPr lang="en-US" altLang="en-US" b="1" dirty="0"/>
              <a:t>AA/NA/Double Trouble/In Our Own Voices groups.</a:t>
            </a:r>
          </a:p>
          <a:p>
            <a:pPr eaLnBrk="1" hangingPunct="1"/>
            <a:r>
              <a:rPr lang="en-US" altLang="en-US" b="1" dirty="0"/>
              <a:t>Family, faith community.</a:t>
            </a:r>
          </a:p>
          <a:p>
            <a:pPr eaLnBrk="1" hangingPunct="1"/>
            <a:r>
              <a:rPr lang="en-US" altLang="en-US" b="1" dirty="0"/>
              <a:t>COD issues can “burn bridges” with family, community, </a:t>
            </a:r>
            <a:r>
              <a:rPr lang="en-US" altLang="en-US" b="1" dirty="0" err="1"/>
              <a:t>etc</a:t>
            </a:r>
            <a:endParaRPr lang="en-US" altLang="en-US" b="1" dirty="0"/>
          </a:p>
          <a:p>
            <a:pPr eaLnBrk="1" hangingPunct="1"/>
            <a:r>
              <a:rPr lang="en-US" altLang="en-US" b="1" dirty="0"/>
              <a:t>Clinicians play a role in educating patients of available support systems.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CFD7D7E-D012-5EC6-3ABF-5EA8A6E70830}"/>
              </a:ext>
            </a:extLst>
          </p:cNvPr>
          <p:cNvSpPr>
            <a:spLocks noGrp="1" noChangeArrowheads="1"/>
          </p:cNvSpPr>
          <p:nvPr>
            <p:ph type="title"/>
          </p:nvPr>
        </p:nvSpPr>
        <p:spPr>
          <a:xfrm>
            <a:off x="1359243" y="623888"/>
            <a:ext cx="8699157" cy="710642"/>
          </a:xfrm>
        </p:spPr>
        <p:txBody>
          <a:bodyPr/>
          <a:lstStyle/>
          <a:p>
            <a:pPr algn="ctr" eaLnBrk="1" hangingPunct="1"/>
            <a:r>
              <a:rPr lang="en-US" altLang="en-US" dirty="0"/>
              <a:t>Parallel Phases of Recovery</a:t>
            </a:r>
          </a:p>
        </p:txBody>
      </p:sp>
      <p:sp>
        <p:nvSpPr>
          <p:cNvPr id="96259" name="Rectangle 3">
            <a:extLst>
              <a:ext uri="{FF2B5EF4-FFF2-40B4-BE49-F238E27FC236}">
                <a16:creationId xmlns:a16="http://schemas.microsoft.com/office/drawing/2014/main" id="{7B1779B9-2D5B-BE58-5348-1443E234EF25}"/>
              </a:ext>
            </a:extLst>
          </p:cNvPr>
          <p:cNvSpPr>
            <a:spLocks noGrp="1" noChangeArrowheads="1"/>
          </p:cNvSpPr>
          <p:nvPr>
            <p:ph type="body" idx="1"/>
          </p:nvPr>
        </p:nvSpPr>
        <p:spPr>
          <a:xfrm>
            <a:off x="1359243" y="1524000"/>
            <a:ext cx="9308757" cy="4387850"/>
          </a:xfrm>
        </p:spPr>
        <p:txBody>
          <a:bodyPr/>
          <a:lstStyle/>
          <a:p>
            <a:pPr eaLnBrk="1" hangingPunct="1">
              <a:lnSpc>
                <a:spcPct val="80000"/>
              </a:lnSpc>
            </a:pPr>
            <a:r>
              <a:rPr lang="en-US" altLang="en-US" b="1" dirty="0"/>
              <a:t>Both mental illness and addiction can be treated within the philosophical framework of a “disease and recovery model” (Minkoff, 1989).</a:t>
            </a:r>
          </a:p>
          <a:p>
            <a:pPr eaLnBrk="1" hangingPunct="1">
              <a:lnSpc>
                <a:spcPct val="80000"/>
              </a:lnSpc>
            </a:pPr>
            <a:r>
              <a:rPr lang="en-US" altLang="en-US" b="1" dirty="0"/>
              <a:t>With parallel phases of recovery</a:t>
            </a:r>
          </a:p>
          <a:p>
            <a:pPr eaLnBrk="1" hangingPunct="1">
              <a:lnSpc>
                <a:spcPct val="80000"/>
              </a:lnSpc>
              <a:buFont typeface="Wingdings" panose="05000000000000000000" pitchFamily="2" charset="2"/>
              <a:buNone/>
            </a:pPr>
            <a:r>
              <a:rPr lang="en-US" altLang="en-US" b="1" dirty="0"/>
              <a:t>    -Acute stabilization</a:t>
            </a:r>
          </a:p>
          <a:p>
            <a:pPr eaLnBrk="1" hangingPunct="1">
              <a:lnSpc>
                <a:spcPct val="80000"/>
              </a:lnSpc>
              <a:buFont typeface="Wingdings" panose="05000000000000000000" pitchFamily="2" charset="2"/>
              <a:buNone/>
            </a:pPr>
            <a:r>
              <a:rPr lang="en-US" altLang="en-US" b="1" dirty="0"/>
              <a:t>    -Motivational enhancement</a:t>
            </a:r>
          </a:p>
          <a:p>
            <a:pPr eaLnBrk="1" hangingPunct="1">
              <a:lnSpc>
                <a:spcPct val="80000"/>
              </a:lnSpc>
              <a:buFont typeface="Wingdings" panose="05000000000000000000" pitchFamily="2" charset="2"/>
              <a:buNone/>
            </a:pPr>
            <a:r>
              <a:rPr lang="en-US" altLang="en-US" b="1" dirty="0"/>
              <a:t>    -Active treatment</a:t>
            </a:r>
          </a:p>
          <a:p>
            <a:pPr eaLnBrk="1" hangingPunct="1">
              <a:lnSpc>
                <a:spcPct val="80000"/>
              </a:lnSpc>
              <a:buFont typeface="Wingdings" panose="05000000000000000000" pitchFamily="2" charset="2"/>
              <a:buNone/>
            </a:pPr>
            <a:r>
              <a:rPr lang="en-US" altLang="en-US" b="1" dirty="0"/>
              <a:t>    -Relapse prevention</a:t>
            </a:r>
          </a:p>
          <a:p>
            <a:pPr eaLnBrk="1" hangingPunct="1">
              <a:lnSpc>
                <a:spcPct val="80000"/>
              </a:lnSpc>
              <a:buFont typeface="Wingdings" panose="05000000000000000000" pitchFamily="2" charset="2"/>
              <a:buNone/>
            </a:pPr>
            <a:r>
              <a:rPr lang="en-US" altLang="en-US" b="1" dirty="0"/>
              <a:t>    -Rehabilitation (recovery), in which interventions are not only diagnosis-specific, but also specific to phase of recovery and stage of change.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758708A-20A1-937C-CD6C-1B79E9411A4B}"/>
              </a:ext>
            </a:extLst>
          </p:cNvPr>
          <p:cNvSpPr>
            <a:spLocks noGrp="1" noChangeArrowheads="1"/>
          </p:cNvSpPr>
          <p:nvPr>
            <p:ph type="title"/>
          </p:nvPr>
        </p:nvSpPr>
        <p:spPr>
          <a:xfrm>
            <a:off x="1686697" y="533401"/>
            <a:ext cx="8324079" cy="1858963"/>
          </a:xfrm>
        </p:spPr>
        <p:txBody>
          <a:bodyPr/>
          <a:lstStyle/>
          <a:p>
            <a:r>
              <a:rPr lang="en-US" altLang="en-US" dirty="0"/>
              <a:t>Parallels in Recovery &amp; Relapse thinking between Comorbid Disorders</a:t>
            </a:r>
          </a:p>
        </p:txBody>
      </p:sp>
      <p:sp>
        <p:nvSpPr>
          <p:cNvPr id="101379" name="Content Placeholder 2">
            <a:extLst>
              <a:ext uri="{FF2B5EF4-FFF2-40B4-BE49-F238E27FC236}">
                <a16:creationId xmlns:a16="http://schemas.microsoft.com/office/drawing/2014/main" id="{E492B2DC-998C-1606-2845-22675FDD9491}"/>
              </a:ext>
            </a:extLst>
          </p:cNvPr>
          <p:cNvSpPr>
            <a:spLocks noGrp="1" noChangeArrowheads="1"/>
          </p:cNvSpPr>
          <p:nvPr>
            <p:ph idx="1"/>
          </p:nvPr>
        </p:nvSpPr>
        <p:spPr>
          <a:xfrm>
            <a:off x="1797908" y="2743200"/>
            <a:ext cx="8622442" cy="2749550"/>
          </a:xfrm>
        </p:spPr>
        <p:txBody>
          <a:bodyPr/>
          <a:lstStyle/>
          <a:p>
            <a:r>
              <a:rPr lang="en-US" altLang="en-US" b="1" dirty="0"/>
              <a:t>“May as well thinking” vs. “It matters what you do”</a:t>
            </a:r>
          </a:p>
          <a:p>
            <a:r>
              <a:rPr lang="en-US" altLang="en-US" b="1" dirty="0"/>
              <a:t>*Abstinence violation effect vs. stopping taking psychiatric meds when anxious or depressed</a:t>
            </a:r>
          </a:p>
          <a:p>
            <a:r>
              <a:rPr lang="en-US" altLang="en-US" b="1" dirty="0"/>
              <a:t>*Recovery thinking vs. relapse thinking &amp; acting out</a:t>
            </a:r>
          </a:p>
          <a:p>
            <a:r>
              <a:rPr lang="en-US" altLang="en-US" b="1" dirty="0"/>
              <a:t>*Remember: you’re always on the road to getting better or getting worse: “It matters what you do!”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2FEE2BC5-CD81-C920-D8CC-D0D2F8C54F31}"/>
              </a:ext>
            </a:extLst>
          </p:cNvPr>
          <p:cNvSpPr>
            <a:spLocks noGrp="1" noChangeArrowheads="1"/>
          </p:cNvSpPr>
          <p:nvPr>
            <p:ph type="title"/>
          </p:nvPr>
        </p:nvSpPr>
        <p:spPr>
          <a:xfrm>
            <a:off x="1643449" y="623888"/>
            <a:ext cx="8414951" cy="1281112"/>
          </a:xfrm>
        </p:spPr>
        <p:txBody>
          <a:bodyPr/>
          <a:lstStyle/>
          <a:p>
            <a:r>
              <a:rPr lang="en-US" altLang="en-US" dirty="0"/>
              <a:t>STIMULANT PSYCHOSIS</a:t>
            </a:r>
            <a:br>
              <a:rPr lang="en-US" altLang="en-US" dirty="0"/>
            </a:br>
            <a:endParaRPr lang="en-US" altLang="en-US" dirty="0"/>
          </a:p>
        </p:txBody>
      </p:sp>
      <p:sp>
        <p:nvSpPr>
          <p:cNvPr id="98307" name="Content Placeholder 2">
            <a:extLst>
              <a:ext uri="{FF2B5EF4-FFF2-40B4-BE49-F238E27FC236}">
                <a16:creationId xmlns:a16="http://schemas.microsoft.com/office/drawing/2014/main" id="{C4D692E2-E544-BBC3-8A94-B3576BA3B24E}"/>
              </a:ext>
            </a:extLst>
          </p:cNvPr>
          <p:cNvSpPr>
            <a:spLocks noGrp="1" noChangeArrowheads="1"/>
          </p:cNvSpPr>
          <p:nvPr>
            <p:ph idx="1"/>
          </p:nvPr>
        </p:nvSpPr>
        <p:spPr>
          <a:xfrm>
            <a:off x="1390135" y="1981200"/>
            <a:ext cx="8973065" cy="3930650"/>
          </a:xfrm>
        </p:spPr>
        <p:txBody>
          <a:bodyPr/>
          <a:lstStyle/>
          <a:p>
            <a:r>
              <a:rPr lang="en-US" altLang="en-US" sz="2400" b="1" dirty="0"/>
              <a:t>Because of the high toxicity of meth, the debilitating effects often persist after extended periods of abstinence. As a result, the cognitive deficits (which are not easy to detect in abstinence) affect how individuals respond to treatment, which is a highly didactic and educational experience.</a:t>
            </a:r>
          </a:p>
          <a:p>
            <a:r>
              <a:rPr lang="en-US" altLang="en-US" sz="2400" b="1" dirty="0"/>
              <a:t>Therefore, treatment modalities and interventions must be tailored to address the individuals’ unique cognitive and emotional deficits and co-occurring psychiatric and medical disorders.</a:t>
            </a:r>
          </a:p>
          <a:p>
            <a:r>
              <a:rPr lang="en-US" altLang="en-US" sz="2000" b="1" dirty="0"/>
              <a:t>Gold, Mark. “Methamphetamine Psychosis and Schizophrenia”. Research You Can Use, January 11, 2018.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5BF12A23-8F47-2E49-A3B3-5C31BB3F2C16}"/>
              </a:ext>
            </a:extLst>
          </p:cNvPr>
          <p:cNvSpPr>
            <a:spLocks noGrp="1" noChangeArrowheads="1"/>
          </p:cNvSpPr>
          <p:nvPr>
            <p:ph type="title"/>
          </p:nvPr>
        </p:nvSpPr>
        <p:spPr>
          <a:xfrm>
            <a:off x="2353962" y="304799"/>
            <a:ext cx="7704438" cy="2061519"/>
          </a:xfrm>
        </p:spPr>
        <p:txBody>
          <a:bodyPr/>
          <a:lstStyle/>
          <a:p>
            <a:r>
              <a:rPr lang="en-US" altLang="en-US" dirty="0"/>
              <a:t>DEVELOPING THE PREFRONTAL CORTEX</a:t>
            </a:r>
            <a:br>
              <a:rPr lang="en-US" altLang="en-US" dirty="0"/>
            </a:br>
            <a:endParaRPr lang="en-US" altLang="en-US" dirty="0"/>
          </a:p>
        </p:txBody>
      </p:sp>
      <p:sp>
        <p:nvSpPr>
          <p:cNvPr id="133123" name="Content Placeholder 2">
            <a:extLst>
              <a:ext uri="{FF2B5EF4-FFF2-40B4-BE49-F238E27FC236}">
                <a16:creationId xmlns:a16="http://schemas.microsoft.com/office/drawing/2014/main" id="{42564199-EA1F-54D8-D0EB-88813C8282E5}"/>
              </a:ext>
            </a:extLst>
          </p:cNvPr>
          <p:cNvSpPr>
            <a:spLocks noGrp="1" noChangeArrowheads="1"/>
          </p:cNvSpPr>
          <p:nvPr>
            <p:ph idx="1"/>
          </p:nvPr>
        </p:nvSpPr>
        <p:spPr>
          <a:xfrm>
            <a:off x="2471351" y="1905000"/>
            <a:ext cx="7815649" cy="4006850"/>
          </a:xfrm>
        </p:spPr>
        <p:txBody>
          <a:bodyPr/>
          <a:lstStyle/>
          <a:p>
            <a:r>
              <a:rPr lang="en-US" altLang="en-US" sz="2400" b="1" dirty="0"/>
              <a:t>EXECUTIVE FUNCTIONING EDUCATION</a:t>
            </a:r>
          </a:p>
          <a:p>
            <a:r>
              <a:rPr lang="en-US" altLang="en-US" sz="2400" b="1" dirty="0"/>
              <a:t>Why give someone with an SUD a 60-minute didactic or video?</a:t>
            </a:r>
          </a:p>
          <a:p>
            <a:r>
              <a:rPr lang="en-US" altLang="en-US" sz="2400" b="1" dirty="0"/>
              <a:t>A new format!!</a:t>
            </a:r>
          </a:p>
          <a:p>
            <a:r>
              <a:rPr lang="en-US" altLang="en-US" sz="2400" b="1" dirty="0"/>
              <a:t>*15-20 minute simple didactic</a:t>
            </a:r>
          </a:p>
          <a:p>
            <a:r>
              <a:rPr lang="en-US" altLang="en-US" sz="2400" b="1" dirty="0"/>
              <a:t>*How to participate in treatment</a:t>
            </a:r>
          </a:p>
          <a:p>
            <a:r>
              <a:rPr lang="en-US" altLang="en-US" sz="2400" b="1" dirty="0"/>
              <a:t>*10-minute questionnaire</a:t>
            </a:r>
          </a:p>
          <a:p>
            <a:r>
              <a:rPr lang="en-US" altLang="en-US" sz="2400" b="1" dirty="0"/>
              <a:t>*30-minute discussion group</a:t>
            </a:r>
          </a:p>
        </p:txBody>
      </p:sp>
    </p:spTree>
    <p:extLst>
      <p:ext uri="{BB962C8B-B14F-4D97-AF65-F5344CB8AC3E}">
        <p14:creationId xmlns:p14="http://schemas.microsoft.com/office/powerpoint/2010/main" val="2191533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097655E8-0732-0558-550C-29F6AD647963}"/>
              </a:ext>
            </a:extLst>
          </p:cNvPr>
          <p:cNvSpPr>
            <a:spLocks noGrp="1" noChangeArrowheads="1"/>
          </p:cNvSpPr>
          <p:nvPr>
            <p:ph type="title"/>
          </p:nvPr>
        </p:nvSpPr>
        <p:spPr>
          <a:xfrm>
            <a:off x="2329249" y="623888"/>
            <a:ext cx="7729151" cy="1785680"/>
          </a:xfrm>
        </p:spPr>
        <p:txBody>
          <a:bodyPr/>
          <a:lstStyle/>
          <a:p>
            <a:r>
              <a:rPr lang="en-US" altLang="en-US" dirty="0"/>
              <a:t>DEVELOPING THE PREFRONTAL CORTEX</a:t>
            </a:r>
            <a:br>
              <a:rPr lang="en-US" altLang="en-US" dirty="0"/>
            </a:br>
            <a:endParaRPr lang="en-US" altLang="en-US" dirty="0"/>
          </a:p>
        </p:txBody>
      </p:sp>
      <p:sp>
        <p:nvSpPr>
          <p:cNvPr id="132099" name="Content Placeholder 2">
            <a:extLst>
              <a:ext uri="{FF2B5EF4-FFF2-40B4-BE49-F238E27FC236}">
                <a16:creationId xmlns:a16="http://schemas.microsoft.com/office/drawing/2014/main" id="{F50E354F-D693-36B3-CA6C-F8635C9974A0}"/>
              </a:ext>
            </a:extLst>
          </p:cNvPr>
          <p:cNvSpPr>
            <a:spLocks noGrp="1" noChangeArrowheads="1"/>
          </p:cNvSpPr>
          <p:nvPr>
            <p:ph idx="1"/>
          </p:nvPr>
        </p:nvSpPr>
        <p:spPr>
          <a:xfrm>
            <a:off x="2631989" y="2133600"/>
            <a:ext cx="7655011" cy="3778250"/>
          </a:xfrm>
        </p:spPr>
        <p:txBody>
          <a:bodyPr/>
          <a:lstStyle/>
          <a:p>
            <a:r>
              <a:rPr lang="en-US" altLang="en-US" sz="2400" b="1" dirty="0"/>
              <a:t>EXECUTIVE FUNCTIONING </a:t>
            </a:r>
          </a:p>
          <a:p>
            <a:r>
              <a:rPr lang="en-US" altLang="en-US" sz="2400" b="1" dirty="0"/>
              <a:t>– Jig saw puzzles, cross word puzzles, etc.</a:t>
            </a:r>
          </a:p>
          <a:p>
            <a:r>
              <a:rPr lang="en-US" altLang="en-US" sz="2400" b="1" dirty="0"/>
              <a:t>Certain computer games that are nonviolent but demand attention and delayed gratification.</a:t>
            </a:r>
          </a:p>
          <a:p>
            <a:r>
              <a:rPr lang="en-US" altLang="en-US" sz="2400" b="1" dirty="0"/>
              <a:t>– The puzzles and computer games can be competitive in nature leading to a discussion on winning and losing or maybe the losing team waits on the winning team at dinner, </a:t>
            </a:r>
            <a:r>
              <a:rPr lang="en-US" altLang="en-US" sz="2400" b="1" dirty="0" err="1"/>
              <a:t>etc</a:t>
            </a:r>
            <a:endParaRPr lang="en-US" altLang="en-US"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D744E023-4B58-5C0D-D6A5-0613FD224959}"/>
              </a:ext>
            </a:extLst>
          </p:cNvPr>
          <p:cNvSpPr>
            <a:spLocks noGrp="1" noChangeArrowheads="1"/>
          </p:cNvSpPr>
          <p:nvPr>
            <p:ph type="title"/>
          </p:nvPr>
        </p:nvSpPr>
        <p:spPr>
          <a:xfrm>
            <a:off x="1699054" y="623887"/>
            <a:ext cx="8359346" cy="1872177"/>
          </a:xfrm>
        </p:spPr>
        <p:txBody>
          <a:bodyPr/>
          <a:lstStyle/>
          <a:p>
            <a:r>
              <a:rPr lang="en-US" altLang="en-US" dirty="0"/>
              <a:t>ENHANCING RELATIONAL ABILITIES</a:t>
            </a:r>
            <a:br>
              <a:rPr lang="en-US" altLang="en-US" dirty="0"/>
            </a:br>
            <a:endParaRPr lang="en-US" altLang="en-US" dirty="0"/>
          </a:p>
        </p:txBody>
      </p:sp>
      <p:sp>
        <p:nvSpPr>
          <p:cNvPr id="135171" name="Content Placeholder 2">
            <a:extLst>
              <a:ext uri="{FF2B5EF4-FFF2-40B4-BE49-F238E27FC236}">
                <a16:creationId xmlns:a16="http://schemas.microsoft.com/office/drawing/2014/main" id="{B3E51937-5682-9A19-D9A3-CCD1B0F6E6E2}"/>
              </a:ext>
            </a:extLst>
          </p:cNvPr>
          <p:cNvSpPr>
            <a:spLocks noGrp="1" noChangeArrowheads="1"/>
          </p:cNvSpPr>
          <p:nvPr>
            <p:ph idx="1"/>
          </p:nvPr>
        </p:nvSpPr>
        <p:spPr>
          <a:xfrm>
            <a:off x="1816443" y="2133600"/>
            <a:ext cx="8241957" cy="3778250"/>
          </a:xfrm>
        </p:spPr>
        <p:txBody>
          <a:bodyPr/>
          <a:lstStyle/>
          <a:p>
            <a:r>
              <a:rPr lang="en-US" altLang="en-US" sz="2400" b="1" dirty="0"/>
              <a:t>– Group oriented program</a:t>
            </a:r>
          </a:p>
          <a:p>
            <a:r>
              <a:rPr lang="en-US" altLang="en-US" sz="2400" b="1" dirty="0"/>
              <a:t>– Physical exercise: Break a Sweat Daily!</a:t>
            </a:r>
          </a:p>
          <a:p>
            <a:r>
              <a:rPr lang="en-US" altLang="en-US" sz="2400" b="1" dirty="0"/>
              <a:t>– Ropes course</a:t>
            </a:r>
          </a:p>
          <a:p>
            <a:r>
              <a:rPr lang="en-US" altLang="en-US" sz="2400" b="1" dirty="0"/>
              <a:t>– Alcoholics Anonymous, Narcotics Anonymous, Crystal Meth Anonymous, Double Trouble Groups. </a:t>
            </a:r>
          </a:p>
          <a:p>
            <a:r>
              <a:rPr lang="en-US" altLang="en-US" sz="2400" b="1" dirty="0"/>
              <a:t>– Sponsorship</a:t>
            </a:r>
          </a:p>
          <a:p>
            <a:r>
              <a:rPr lang="en-US" altLang="en-US" sz="2400" b="1" dirty="0"/>
              <a:t>– Therapeutic Relationship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C98712CD-8ED6-2E39-6F5F-60BC33D4402C}"/>
              </a:ext>
            </a:extLst>
          </p:cNvPr>
          <p:cNvSpPr>
            <a:spLocks noGrp="1" noChangeArrowheads="1"/>
          </p:cNvSpPr>
          <p:nvPr>
            <p:ph type="title"/>
          </p:nvPr>
        </p:nvSpPr>
        <p:spPr>
          <a:xfrm>
            <a:off x="2378676" y="623887"/>
            <a:ext cx="7679724" cy="1742431"/>
          </a:xfrm>
        </p:spPr>
        <p:txBody>
          <a:bodyPr/>
          <a:lstStyle/>
          <a:p>
            <a:r>
              <a:rPr lang="en-US" altLang="en-US" dirty="0"/>
              <a:t>DEVELOPING THE PREFRONTAL CORTEX</a:t>
            </a:r>
            <a:br>
              <a:rPr lang="en-US" altLang="en-US" dirty="0"/>
            </a:br>
            <a:endParaRPr lang="en-US" altLang="en-US" dirty="0"/>
          </a:p>
        </p:txBody>
      </p:sp>
      <p:sp>
        <p:nvSpPr>
          <p:cNvPr id="136195" name="Content Placeholder 2">
            <a:extLst>
              <a:ext uri="{FF2B5EF4-FFF2-40B4-BE49-F238E27FC236}">
                <a16:creationId xmlns:a16="http://schemas.microsoft.com/office/drawing/2014/main" id="{7FB7EC06-8180-F0A3-FA36-E5C48522873C}"/>
              </a:ext>
            </a:extLst>
          </p:cNvPr>
          <p:cNvSpPr>
            <a:spLocks noGrp="1" noChangeArrowheads="1"/>
          </p:cNvSpPr>
          <p:nvPr>
            <p:ph idx="1"/>
          </p:nvPr>
        </p:nvSpPr>
        <p:spPr>
          <a:xfrm>
            <a:off x="2520778" y="2133600"/>
            <a:ext cx="7537622" cy="3778250"/>
          </a:xfrm>
        </p:spPr>
        <p:txBody>
          <a:bodyPr/>
          <a:lstStyle/>
          <a:p>
            <a:r>
              <a:rPr lang="en-US" altLang="en-US" sz="3200" b="1" dirty="0"/>
              <a:t>YOU/WE ARE NEUROPLASTICIANS!</a:t>
            </a:r>
          </a:p>
          <a:p>
            <a:r>
              <a:rPr lang="en-US" altLang="en-US" sz="3200" b="1" dirty="0"/>
              <a:t>WHAT ENHANCES PLASTICITY?</a:t>
            </a:r>
          </a:p>
          <a:p>
            <a:r>
              <a:rPr lang="en-US" altLang="en-US" sz="3200" b="1" dirty="0"/>
              <a:t>     *NOVELTY Does!!</a:t>
            </a:r>
          </a:p>
          <a:p>
            <a:r>
              <a:rPr lang="en-US" altLang="en-US" sz="3200" b="1" dirty="0"/>
              <a:t>     *THERAPEUTIC RELATIONSHIPS</a:t>
            </a:r>
          </a:p>
          <a:p>
            <a:r>
              <a:rPr lang="en-US" altLang="en-US" sz="3200" b="1" dirty="0"/>
              <a:t>     *PHYSICAL EXERCISE</a:t>
            </a:r>
          </a:p>
          <a:p>
            <a:r>
              <a:rPr lang="en-US" altLang="en-US" sz="3200" b="1" dirty="0"/>
              <a:t>     *MINDFULNESS ACTIVITIES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51FF64F5-DDEF-E4D7-D4ED-63D5FD8EC761}"/>
              </a:ext>
            </a:extLst>
          </p:cNvPr>
          <p:cNvSpPr>
            <a:spLocks noGrp="1" noChangeArrowheads="1"/>
          </p:cNvSpPr>
          <p:nvPr>
            <p:ph type="title"/>
          </p:nvPr>
        </p:nvSpPr>
        <p:spPr>
          <a:xfrm>
            <a:off x="685800" y="266701"/>
            <a:ext cx="11353800" cy="672414"/>
          </a:xfrm>
        </p:spPr>
        <p:txBody>
          <a:bodyPr/>
          <a:lstStyle/>
          <a:p>
            <a:pPr eaLnBrk="1" hangingPunct="1"/>
            <a:r>
              <a:rPr lang="en-US" altLang="en-US" sz="3200" dirty="0"/>
              <a:t>                Benefits of Mindfulness Practices</a:t>
            </a:r>
          </a:p>
        </p:txBody>
      </p:sp>
      <p:sp>
        <p:nvSpPr>
          <p:cNvPr id="137219" name="Content Placeholder 2">
            <a:extLst>
              <a:ext uri="{FF2B5EF4-FFF2-40B4-BE49-F238E27FC236}">
                <a16:creationId xmlns:a16="http://schemas.microsoft.com/office/drawing/2014/main" id="{4A7D25D9-FA06-1BC6-120B-13F30FB9DAB7}"/>
              </a:ext>
            </a:extLst>
          </p:cNvPr>
          <p:cNvSpPr>
            <a:spLocks noGrp="1" noChangeArrowheads="1"/>
          </p:cNvSpPr>
          <p:nvPr>
            <p:ph idx="1"/>
          </p:nvPr>
        </p:nvSpPr>
        <p:spPr>
          <a:xfrm>
            <a:off x="1427205" y="1219200"/>
            <a:ext cx="9459098" cy="4800600"/>
          </a:xfrm>
        </p:spPr>
        <p:txBody>
          <a:bodyPr/>
          <a:lstStyle/>
          <a:p>
            <a:pPr marL="365125" indent="-282575">
              <a:buFont typeface="Wingdings 2" panose="05020102010507070707" pitchFamily="18" charset="2"/>
              <a:buChar char=""/>
            </a:pPr>
            <a:r>
              <a:rPr lang="en-US" altLang="en-US" sz="2400" b="1" dirty="0"/>
              <a:t>Reduced rumination</a:t>
            </a:r>
          </a:p>
          <a:p>
            <a:pPr marL="365125" indent="-282575">
              <a:buFont typeface="Wingdings 2" panose="05020102010507070707" pitchFamily="18" charset="2"/>
              <a:buChar char=""/>
            </a:pPr>
            <a:r>
              <a:rPr lang="en-US" altLang="en-US" sz="2400" b="1" dirty="0"/>
              <a:t>Stress reduction</a:t>
            </a:r>
          </a:p>
          <a:p>
            <a:pPr marL="365125" indent="-282575">
              <a:buFont typeface="Wingdings 2" panose="05020102010507070707" pitchFamily="18" charset="2"/>
              <a:buChar char=""/>
            </a:pPr>
            <a:r>
              <a:rPr lang="en-US" altLang="en-US" sz="2400" b="1" dirty="0"/>
              <a:t>Boosts working memory</a:t>
            </a:r>
          </a:p>
          <a:p>
            <a:pPr marL="365125" indent="-282575">
              <a:buFont typeface="Wingdings 2" panose="05020102010507070707" pitchFamily="18" charset="2"/>
              <a:buChar char=""/>
            </a:pPr>
            <a:r>
              <a:rPr lang="en-US" altLang="en-US" sz="2400" b="1" dirty="0"/>
              <a:t>Focus</a:t>
            </a:r>
          </a:p>
          <a:p>
            <a:pPr marL="365125" indent="-282575">
              <a:buFont typeface="Wingdings 2" panose="05020102010507070707" pitchFamily="18" charset="2"/>
              <a:buChar char=""/>
            </a:pPr>
            <a:r>
              <a:rPr lang="en-US" altLang="en-US" sz="2400" b="1" dirty="0"/>
              <a:t>Less emotional reactivity</a:t>
            </a:r>
          </a:p>
          <a:p>
            <a:pPr marL="365125" indent="-282575">
              <a:buFont typeface="Wingdings 2" panose="05020102010507070707" pitchFamily="18" charset="2"/>
              <a:buChar char=""/>
            </a:pPr>
            <a:r>
              <a:rPr lang="en-US" altLang="en-US" sz="2400" b="1" dirty="0"/>
              <a:t>More cognitive flexibility</a:t>
            </a:r>
          </a:p>
          <a:p>
            <a:pPr marL="365125" indent="-282575">
              <a:buFont typeface="Wingdings 2" panose="05020102010507070707" pitchFamily="18" charset="2"/>
              <a:buChar char=""/>
            </a:pPr>
            <a:r>
              <a:rPr lang="en-US" altLang="en-US" sz="2400" b="1" dirty="0"/>
              <a:t>Relationship satisfaction</a:t>
            </a:r>
          </a:p>
          <a:p>
            <a:pPr marL="365125" indent="-282575">
              <a:buFont typeface="Wingdings 2" panose="05020102010507070707" pitchFamily="18" charset="2"/>
              <a:buChar char=""/>
            </a:pPr>
            <a:r>
              <a:rPr lang="en-US" altLang="en-US" sz="2400" b="1" dirty="0"/>
              <a:t>Health benefits such as:</a:t>
            </a:r>
            <a:br>
              <a:rPr lang="en-US" altLang="en-US" sz="2400" b="1" dirty="0"/>
            </a:br>
            <a:r>
              <a:rPr lang="en-US" altLang="en-US" sz="2400" b="1" dirty="0"/>
              <a:t>	</a:t>
            </a:r>
            <a:r>
              <a:rPr lang="en-US" altLang="en-US" sz="2400" b="1" dirty="0">
                <a:latin typeface="Times New Roman" panose="02020603050405020304" pitchFamily="18" charset="0"/>
                <a:cs typeface="Times New Roman" panose="02020603050405020304" pitchFamily="18" charset="0"/>
              </a:rPr>
              <a:t>▪ </a:t>
            </a:r>
            <a:r>
              <a:rPr lang="en-US" altLang="en-US" sz="2400" b="1" dirty="0"/>
              <a:t>increased immune functioning</a:t>
            </a:r>
            <a:br>
              <a:rPr lang="en-US" altLang="en-US" sz="2400" b="1" dirty="0"/>
            </a:br>
            <a:r>
              <a:rPr lang="en-US" altLang="en-US" sz="2400" b="1" dirty="0"/>
              <a:t> 	</a:t>
            </a:r>
            <a:r>
              <a:rPr lang="en-US" altLang="en-US" sz="2400" b="1" dirty="0">
                <a:latin typeface="Times New Roman" panose="02020603050405020304" pitchFamily="18" charset="0"/>
                <a:cs typeface="Times New Roman" panose="02020603050405020304" pitchFamily="18" charset="0"/>
              </a:rPr>
              <a:t>▪ </a:t>
            </a:r>
            <a:r>
              <a:rPr lang="en-US" altLang="en-US" sz="2400" b="1" dirty="0"/>
              <a:t>reduced psychological distress</a:t>
            </a:r>
            <a:br>
              <a:rPr lang="en-US" altLang="en-US" sz="2400" b="1" dirty="0"/>
            </a:br>
            <a:r>
              <a:rPr lang="en-US" altLang="en-US" sz="2400" b="1" dirty="0"/>
              <a:t>	</a:t>
            </a:r>
            <a:r>
              <a:rPr lang="en-US" altLang="en-US" sz="2400" b="1" dirty="0">
                <a:latin typeface="Times New Roman" panose="02020603050405020304" pitchFamily="18" charset="0"/>
                <a:cs typeface="Times New Roman" panose="02020603050405020304" pitchFamily="18" charset="0"/>
              </a:rPr>
              <a:t>▪ </a:t>
            </a:r>
            <a:r>
              <a:rPr lang="en-US" altLang="en-US" sz="2400" b="1" dirty="0"/>
              <a:t>increased information processing speed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F11EA102-8227-8579-1D70-9031B6AD05AA}"/>
              </a:ext>
            </a:extLst>
          </p:cNvPr>
          <p:cNvSpPr>
            <a:spLocks noGrp="1" noChangeArrowheads="1"/>
          </p:cNvSpPr>
          <p:nvPr>
            <p:ph type="title"/>
          </p:nvPr>
        </p:nvSpPr>
        <p:spPr>
          <a:xfrm>
            <a:off x="3468688" y="623888"/>
            <a:ext cx="6589712" cy="1281112"/>
          </a:xfrm>
        </p:spPr>
        <p:txBody>
          <a:bodyPr/>
          <a:lstStyle/>
          <a:p>
            <a:endParaRPr lang="en-US" altLang="en-US"/>
          </a:p>
        </p:txBody>
      </p:sp>
      <p:pic>
        <p:nvPicPr>
          <p:cNvPr id="145411" name="Content Placeholder 3">
            <a:extLst>
              <a:ext uri="{FF2B5EF4-FFF2-40B4-BE49-F238E27FC236}">
                <a16:creationId xmlns:a16="http://schemas.microsoft.com/office/drawing/2014/main" id="{0D106EB4-4306-8701-3F5B-0A0D7ECCF5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4730750" cy="6858000"/>
          </a:xfrm>
        </p:spPr>
      </p:pic>
      <p:pic>
        <p:nvPicPr>
          <p:cNvPr id="145412" name="Picture 4">
            <a:extLst>
              <a:ext uri="{FF2B5EF4-FFF2-40B4-BE49-F238E27FC236}">
                <a16:creationId xmlns:a16="http://schemas.microsoft.com/office/drawing/2014/main" id="{F445AC2A-22FC-26EE-BE99-E5C4C29BF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0" y="0"/>
            <a:ext cx="440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D4B8C3A-FB61-7E92-DF7C-6EAC2B60898D}"/>
              </a:ext>
            </a:extLst>
          </p:cNvPr>
          <p:cNvSpPr>
            <a:spLocks noGrp="1" noChangeArrowheads="1"/>
          </p:cNvSpPr>
          <p:nvPr>
            <p:ph type="title"/>
          </p:nvPr>
        </p:nvSpPr>
        <p:spPr>
          <a:xfrm>
            <a:off x="2137719" y="609599"/>
            <a:ext cx="8368357" cy="1528119"/>
          </a:xfrm>
        </p:spPr>
        <p:txBody>
          <a:bodyPr/>
          <a:lstStyle/>
          <a:p>
            <a:r>
              <a:rPr lang="en-US" altLang="en-US" sz="3600" dirty="0"/>
              <a:t>Significant Symptoms of Substance Use Disorders in patients with Mental Health Disorder</a:t>
            </a:r>
          </a:p>
        </p:txBody>
      </p:sp>
      <p:sp>
        <p:nvSpPr>
          <p:cNvPr id="29699" name="Content Placeholder 2">
            <a:extLst>
              <a:ext uri="{FF2B5EF4-FFF2-40B4-BE49-F238E27FC236}">
                <a16:creationId xmlns:a16="http://schemas.microsoft.com/office/drawing/2014/main" id="{533B5437-E399-4ABD-A49C-3FCFDEFB24DF}"/>
              </a:ext>
            </a:extLst>
          </p:cNvPr>
          <p:cNvSpPr>
            <a:spLocks noGrp="1" noChangeArrowheads="1"/>
          </p:cNvSpPr>
          <p:nvPr>
            <p:ph idx="1"/>
          </p:nvPr>
        </p:nvSpPr>
        <p:spPr>
          <a:xfrm>
            <a:off x="2211859" y="2379663"/>
            <a:ext cx="7827491" cy="3097212"/>
          </a:xfrm>
        </p:spPr>
        <p:txBody>
          <a:bodyPr/>
          <a:lstStyle/>
          <a:p>
            <a:r>
              <a:rPr lang="en-US" altLang="en-US" b="1" dirty="0"/>
              <a:t>*Enhanced Reinforcement</a:t>
            </a:r>
          </a:p>
          <a:p>
            <a:r>
              <a:rPr lang="en-US" altLang="en-US" b="1" dirty="0"/>
              <a:t>*Mood Change</a:t>
            </a:r>
          </a:p>
          <a:p>
            <a:r>
              <a:rPr lang="en-US" altLang="en-US" b="1" dirty="0"/>
              <a:t>*Escape</a:t>
            </a:r>
          </a:p>
          <a:p>
            <a:r>
              <a:rPr lang="en-US" altLang="en-US" b="1" dirty="0"/>
              <a:t>*Hopelessness</a:t>
            </a:r>
          </a:p>
          <a:p>
            <a:r>
              <a:rPr lang="en-US" altLang="en-US" b="1" dirty="0"/>
              <a:t>*Poor Judgment</a:t>
            </a:r>
          </a:p>
          <a:p>
            <a:r>
              <a:rPr lang="en-US" altLang="en-US" b="1" dirty="0"/>
              <a:t>*Inability to Appreciate Consequences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B6F8B7F3-4EAE-4C77-162E-CCD3A2674C06}"/>
              </a:ext>
            </a:extLst>
          </p:cNvPr>
          <p:cNvSpPr>
            <a:spLocks noGrp="1" noChangeArrowheads="1"/>
          </p:cNvSpPr>
          <p:nvPr>
            <p:ph type="title"/>
          </p:nvPr>
        </p:nvSpPr>
        <p:spPr>
          <a:xfrm>
            <a:off x="1655805" y="623888"/>
            <a:ext cx="8402595" cy="778604"/>
          </a:xfrm>
        </p:spPr>
        <p:txBody>
          <a:bodyPr/>
          <a:lstStyle/>
          <a:p>
            <a:pPr algn="ctr" eaLnBrk="1" hangingPunct="1"/>
            <a:r>
              <a:rPr lang="en-US" altLang="en-US" dirty="0"/>
              <a:t>References/Resources</a:t>
            </a:r>
          </a:p>
        </p:txBody>
      </p:sp>
      <p:sp>
        <p:nvSpPr>
          <p:cNvPr id="46083" name="Rectangle 3">
            <a:extLst>
              <a:ext uri="{FF2B5EF4-FFF2-40B4-BE49-F238E27FC236}">
                <a16:creationId xmlns:a16="http://schemas.microsoft.com/office/drawing/2014/main" id="{4C069666-E1A0-95B7-C906-E17871CF92BB}"/>
              </a:ext>
            </a:extLst>
          </p:cNvPr>
          <p:cNvSpPr>
            <a:spLocks noGrp="1" noChangeArrowheads="1"/>
          </p:cNvSpPr>
          <p:nvPr>
            <p:ph idx="1"/>
          </p:nvPr>
        </p:nvSpPr>
        <p:spPr>
          <a:xfrm>
            <a:off x="1655805" y="1458097"/>
            <a:ext cx="8402595" cy="5323703"/>
          </a:xfrm>
        </p:spPr>
        <p:txBody>
          <a:bodyPr rtlCol="0">
            <a:normAutofit fontScale="62500" lnSpcReduction="20000"/>
          </a:bodyPr>
          <a:lstStyle/>
          <a:p>
            <a:pPr defTabSz="457207">
              <a:lnSpc>
                <a:spcPct val="80000"/>
              </a:lnSpc>
              <a:buClr>
                <a:schemeClr val="bg2">
                  <a:lumMod val="40000"/>
                  <a:lumOff val="60000"/>
                </a:schemeClr>
              </a:buClr>
              <a:defRPr/>
            </a:pPr>
            <a:endParaRPr lang="en-US" altLang="en-US" sz="2200" b="1" dirty="0"/>
          </a:p>
          <a:p>
            <a:pPr marL="342906" indent="-342906" defTabSz="457207">
              <a:lnSpc>
                <a:spcPct val="80000"/>
              </a:lnSpc>
              <a:buClr>
                <a:schemeClr val="bg2">
                  <a:lumMod val="40000"/>
                  <a:lumOff val="60000"/>
                </a:schemeClr>
              </a:buClr>
              <a:buFont typeface="Wingdings 3" charset="2"/>
              <a:buChar char=""/>
              <a:defRPr/>
            </a:pPr>
            <a:r>
              <a:rPr lang="en-US" altLang="en-US" sz="2200" b="1" dirty="0"/>
              <a:t>SAMHSA’s 2024 National Survey on Drug Use and Health </a:t>
            </a:r>
          </a:p>
          <a:p>
            <a:pPr marL="342906" indent="-342906" defTabSz="457207">
              <a:lnSpc>
                <a:spcPct val="80000"/>
              </a:lnSpc>
              <a:buClr>
                <a:schemeClr val="bg2">
                  <a:lumMod val="40000"/>
                  <a:lumOff val="60000"/>
                </a:schemeClr>
              </a:buClr>
              <a:buFont typeface="Wingdings 3" charset="2"/>
              <a:buChar char=""/>
              <a:defRPr/>
            </a:pPr>
            <a:r>
              <a:rPr lang="en-US" altLang="en-US" sz="2200" b="1" dirty="0"/>
              <a:t>Claudia Black, Ph.D. </a:t>
            </a:r>
          </a:p>
          <a:p>
            <a:pPr marL="342906" indent="-342906" defTabSz="457207">
              <a:lnSpc>
                <a:spcPct val="80000"/>
              </a:lnSpc>
              <a:buClr>
                <a:schemeClr val="bg2">
                  <a:lumMod val="40000"/>
                  <a:lumOff val="60000"/>
                </a:schemeClr>
              </a:buClr>
              <a:buFont typeface="Wingdings 3" charset="2"/>
              <a:buChar char=""/>
              <a:defRPr/>
            </a:pPr>
            <a:r>
              <a:rPr lang="en-US" altLang="en-US" sz="2200" b="1" dirty="0"/>
              <a:t>(De Bellis et al., 1999)</a:t>
            </a:r>
          </a:p>
          <a:p>
            <a:pPr marL="342906" indent="-342906" defTabSz="457207">
              <a:lnSpc>
                <a:spcPct val="80000"/>
              </a:lnSpc>
              <a:buClr>
                <a:schemeClr val="bg2">
                  <a:lumMod val="40000"/>
                  <a:lumOff val="60000"/>
                </a:schemeClr>
              </a:buClr>
              <a:buFont typeface="Wingdings 3" charset="2"/>
              <a:buChar char=""/>
              <a:defRPr/>
            </a:pPr>
            <a:r>
              <a:rPr lang="en-US" altLang="en-US" sz="2200" b="1" dirty="0"/>
              <a:t>(Christine Curtois and Julian Ford, “Treating Complex Traumatic Stress Disorders,” 2009)</a:t>
            </a:r>
          </a:p>
          <a:p>
            <a:pPr marL="342906" indent="-342906" defTabSz="457207">
              <a:lnSpc>
                <a:spcPct val="80000"/>
              </a:lnSpc>
              <a:buClr>
                <a:schemeClr val="bg2">
                  <a:lumMod val="40000"/>
                  <a:lumOff val="60000"/>
                </a:schemeClr>
              </a:buClr>
              <a:buFont typeface="Wingdings 3" charset="2"/>
              <a:buChar char=""/>
              <a:defRPr/>
            </a:pPr>
            <a:r>
              <a:rPr lang="en-US" altLang="en-US" sz="2200" b="1" dirty="0"/>
              <a:t>(Fallot &amp; Harris, 2002;Cook et al., 2002; Ford, 2003; </a:t>
            </a:r>
            <a:r>
              <a:rPr lang="en-US" altLang="en-US" sz="2200" b="1" dirty="0" err="1"/>
              <a:t>Cusak</a:t>
            </a:r>
            <a:r>
              <a:rPr lang="en-US" altLang="en-US" sz="2200" b="1" dirty="0"/>
              <a:t> et al; Jennings, 1998;, Prescott, 2000).</a:t>
            </a:r>
          </a:p>
          <a:p>
            <a:pPr marL="342906" indent="-342906" defTabSz="457207">
              <a:lnSpc>
                <a:spcPct val="80000"/>
              </a:lnSpc>
              <a:buClr>
                <a:schemeClr val="bg2">
                  <a:lumMod val="40000"/>
                  <a:lumOff val="60000"/>
                </a:schemeClr>
              </a:buClr>
              <a:buFont typeface="Wingdings 3" charset="2"/>
              <a:buChar char=""/>
              <a:defRPr/>
            </a:pPr>
            <a:r>
              <a:rPr lang="en-US" altLang="en-US" sz="2200" b="1" dirty="0"/>
              <a:t>Dual Diagnosis: An Integrated Model.. Kenneth Minkoff, M.D., 2002</a:t>
            </a:r>
          </a:p>
          <a:p>
            <a:pPr marL="342906" indent="-342906" defTabSz="457207">
              <a:lnSpc>
                <a:spcPct val="80000"/>
              </a:lnSpc>
              <a:buClr>
                <a:schemeClr val="bg2">
                  <a:lumMod val="40000"/>
                  <a:lumOff val="60000"/>
                </a:schemeClr>
              </a:buClr>
              <a:buFont typeface="Wingdings 3" charset="2"/>
              <a:buChar char=""/>
              <a:defRPr/>
            </a:pPr>
            <a:r>
              <a:rPr lang="en-US" altLang="en-US" sz="2200" b="1" dirty="0"/>
              <a:t>K. Minkoff-”An Integrated Model for the Treatment of People with Co-Occurring Disorders in Managed Care Systems”</a:t>
            </a:r>
          </a:p>
          <a:p>
            <a:pPr marL="342906" indent="-342906" defTabSz="457207">
              <a:lnSpc>
                <a:spcPct val="80000"/>
              </a:lnSpc>
              <a:buClr>
                <a:schemeClr val="bg2">
                  <a:lumMod val="40000"/>
                  <a:lumOff val="60000"/>
                </a:schemeClr>
              </a:buClr>
              <a:buFont typeface="Wingdings 3" charset="2"/>
              <a:buChar char=""/>
              <a:defRPr/>
            </a:pPr>
            <a:r>
              <a:rPr lang="en-US" altLang="en-US" sz="2200" b="1" dirty="0"/>
              <a:t>Co-occurring Disorders: A current review.  Kessler, et al., 1994 Archives of General Psychiatry</a:t>
            </a:r>
          </a:p>
          <a:p>
            <a:pPr marL="342906" indent="-342906" defTabSz="457207">
              <a:lnSpc>
                <a:spcPct val="80000"/>
              </a:lnSpc>
              <a:buClr>
                <a:schemeClr val="bg2">
                  <a:lumMod val="40000"/>
                  <a:lumOff val="60000"/>
                </a:schemeClr>
              </a:buClr>
              <a:buFont typeface="Wingdings 3" charset="2"/>
              <a:buChar char=""/>
              <a:defRPr/>
            </a:pPr>
            <a:r>
              <a:rPr lang="en-US" altLang="en-US" sz="2200" b="1" dirty="0"/>
              <a:t>SAMHSA/CSAT: Substance Abuse Treatment for Persons With Co-Occurring Disorders TIP 42, 2005</a:t>
            </a:r>
          </a:p>
          <a:p>
            <a:pPr marL="342906" indent="-342906" defTabSz="457207">
              <a:lnSpc>
                <a:spcPct val="80000"/>
              </a:lnSpc>
              <a:buClr>
                <a:schemeClr val="bg2">
                  <a:lumMod val="40000"/>
                  <a:lumOff val="60000"/>
                </a:schemeClr>
              </a:buClr>
              <a:buFont typeface="Wingdings 3" charset="2"/>
              <a:buChar char=""/>
              <a:defRPr/>
            </a:pPr>
            <a:r>
              <a:rPr lang="en-US" altLang="en-US" sz="2200" b="1" dirty="0"/>
              <a:t>Gold, Mark. “Methamphetamine Psychosis and Schizophrenia”. Research You Can Use, January 11, 2018.</a:t>
            </a:r>
          </a:p>
          <a:p>
            <a:pPr marL="342906" indent="-342906" defTabSz="457207">
              <a:lnSpc>
                <a:spcPct val="80000"/>
              </a:lnSpc>
              <a:buClr>
                <a:schemeClr val="bg2">
                  <a:lumMod val="40000"/>
                  <a:lumOff val="60000"/>
                </a:schemeClr>
              </a:buClr>
              <a:buFont typeface="Wingdings 3" charset="2"/>
              <a:buChar char=""/>
              <a:defRPr/>
            </a:pPr>
            <a:r>
              <a:rPr lang="en-US" altLang="en-US" sz="2200" b="1" dirty="0"/>
              <a:t>Pope, 1979., P.74</a:t>
            </a:r>
          </a:p>
          <a:p>
            <a:pPr marL="342906" indent="-342906" defTabSz="457207">
              <a:lnSpc>
                <a:spcPct val="80000"/>
              </a:lnSpc>
              <a:buClr>
                <a:schemeClr val="bg2">
                  <a:lumMod val="40000"/>
                  <a:lumOff val="60000"/>
                </a:schemeClr>
              </a:buClr>
              <a:buFont typeface="Wingdings 3" charset="2"/>
              <a:buChar char=""/>
              <a:defRPr/>
            </a:pPr>
            <a:r>
              <a:rPr lang="en-US" altLang="en-US" sz="2200" b="1" dirty="0"/>
              <a:t>Clifton Mitchell, 2006</a:t>
            </a:r>
          </a:p>
          <a:p>
            <a:pPr marL="342906" indent="-342906" defTabSz="457207">
              <a:lnSpc>
                <a:spcPct val="80000"/>
              </a:lnSpc>
              <a:buClr>
                <a:schemeClr val="bg2">
                  <a:lumMod val="40000"/>
                  <a:lumOff val="60000"/>
                </a:schemeClr>
              </a:buClr>
              <a:buFont typeface="Wingdings 3" charset="2"/>
              <a:buChar char=""/>
              <a:defRPr/>
            </a:pPr>
            <a:r>
              <a:rPr lang="en-US" altLang="en-US" sz="2200" b="1" dirty="0"/>
              <a:t>SAMHSA- </a:t>
            </a:r>
            <a:r>
              <a:rPr lang="en-US" altLang="en-US" sz="2200" b="1" dirty="0">
                <a:hlinkClick r:id="rId2"/>
              </a:rPr>
              <a:t>http://modelprograms.samhsa.gov/</a:t>
            </a:r>
            <a:endParaRPr lang="en-US" altLang="en-US" sz="2200" b="1" dirty="0"/>
          </a:p>
          <a:p>
            <a:pPr marL="342906" indent="-342906" defTabSz="457207">
              <a:lnSpc>
                <a:spcPct val="80000"/>
              </a:lnSpc>
              <a:buClr>
                <a:schemeClr val="bg2">
                  <a:lumMod val="40000"/>
                  <a:lumOff val="60000"/>
                </a:schemeClr>
              </a:buClr>
              <a:buFont typeface="Wingdings 3" charset="2"/>
              <a:buChar char=""/>
              <a:defRPr/>
            </a:pPr>
            <a:r>
              <a:rPr lang="en-US" altLang="en-US" sz="2200" b="1" dirty="0"/>
              <a:t>Society for Adolescent Substance Abuse Treatment Effectiveness (SASATE) </a:t>
            </a:r>
            <a:r>
              <a:rPr lang="en-US" altLang="en-US" sz="2200" b="1" dirty="0">
                <a:hlinkClick r:id="rId3"/>
              </a:rPr>
              <a:t>http://www.chestnut.org</a:t>
            </a:r>
            <a:endParaRPr lang="en-US" altLang="en-US" sz="2200" b="1" dirty="0"/>
          </a:p>
          <a:p>
            <a:pPr marL="342906" indent="-342906" defTabSz="457207">
              <a:lnSpc>
                <a:spcPct val="80000"/>
              </a:lnSpc>
              <a:buClr>
                <a:schemeClr val="bg2">
                  <a:lumMod val="40000"/>
                  <a:lumOff val="60000"/>
                </a:schemeClr>
              </a:buClr>
              <a:buFont typeface="Wingdings 3" charset="2"/>
              <a:buChar char=""/>
              <a:defRPr/>
            </a:pPr>
            <a:r>
              <a:rPr lang="en-US" altLang="en-US" sz="2200" b="1" dirty="0"/>
              <a:t>The National Institute of Drug Abuse (NIDA) </a:t>
            </a:r>
            <a:r>
              <a:rPr lang="en-US" altLang="en-US" sz="2200" b="1" dirty="0">
                <a:hlinkClick r:id="rId4"/>
              </a:rPr>
              <a:t>www.nida.nih.gov</a:t>
            </a:r>
            <a:endParaRPr lang="en-US" altLang="en-US" sz="2200" b="1" dirty="0"/>
          </a:p>
          <a:p>
            <a:pPr marL="342906" indent="-342906" defTabSz="457207">
              <a:lnSpc>
                <a:spcPct val="80000"/>
              </a:lnSpc>
              <a:buClr>
                <a:schemeClr val="bg2">
                  <a:lumMod val="40000"/>
                  <a:lumOff val="60000"/>
                </a:schemeClr>
              </a:buClr>
              <a:buFont typeface="Wingdings 3" charset="2"/>
              <a:buChar char=""/>
              <a:defRPr/>
            </a:pPr>
            <a:r>
              <a:rPr lang="en-US" altLang="en-US" sz="2200" b="1" dirty="0"/>
              <a:t>National Institute on Alcohol Abuse and Alcoholism </a:t>
            </a:r>
            <a:r>
              <a:rPr lang="en-US" altLang="en-US" sz="2200" b="1" dirty="0">
                <a:hlinkClick r:id="rId5"/>
              </a:rPr>
              <a:t>www.niaaa.nih.gov</a:t>
            </a:r>
            <a:r>
              <a:rPr lang="en-US" altLang="en-US" sz="2200" b="1" dirty="0"/>
              <a:t>.</a:t>
            </a:r>
          </a:p>
          <a:p>
            <a:pPr marL="342906" indent="-342906" defTabSz="457207">
              <a:lnSpc>
                <a:spcPct val="80000"/>
              </a:lnSpc>
              <a:buClr>
                <a:schemeClr val="bg2">
                  <a:lumMod val="40000"/>
                  <a:lumOff val="60000"/>
                </a:schemeClr>
              </a:buClr>
              <a:buFont typeface="Wingdings 3" charset="2"/>
              <a:buChar char=""/>
              <a:defRPr/>
            </a:pPr>
            <a:r>
              <a:rPr lang="en-US" altLang="en-US" sz="2200" b="1" dirty="0"/>
              <a:t>The National Child Traumatic Stress network-  </a:t>
            </a:r>
            <a:r>
              <a:rPr lang="en-US" altLang="en-US" sz="2200" b="1" dirty="0">
                <a:hlinkClick r:id="rId6"/>
              </a:rPr>
              <a:t>www.nctsn.org</a:t>
            </a:r>
            <a:r>
              <a:rPr lang="en-US" altLang="en-US" sz="2200" b="1" dirty="0"/>
              <a:t>.</a:t>
            </a:r>
            <a:endParaRPr lang="en-US" altLang="en-US" sz="2100" b="1" dirty="0"/>
          </a:p>
          <a:p>
            <a:pPr defTabSz="457207">
              <a:lnSpc>
                <a:spcPct val="80000"/>
              </a:lnSpc>
              <a:buClr>
                <a:schemeClr val="bg2">
                  <a:lumMod val="40000"/>
                  <a:lumOff val="60000"/>
                </a:schemeClr>
              </a:buClr>
              <a:defRPr/>
            </a:pPr>
            <a:endParaRPr lang="en-US" altLang="en-US" sz="2100" b="1" dirty="0"/>
          </a:p>
          <a:p>
            <a:pPr marL="342906" indent="-342906" defTabSz="457207">
              <a:lnSpc>
                <a:spcPct val="80000"/>
              </a:lnSpc>
              <a:buClr>
                <a:schemeClr val="bg2">
                  <a:lumMod val="40000"/>
                  <a:lumOff val="60000"/>
                </a:schemeClr>
              </a:buClr>
              <a:buFont typeface="Wingdings 3" charset="2"/>
              <a:buChar char=""/>
              <a:defRPr/>
            </a:pPr>
            <a:endParaRPr lang="en-US" altLang="en-US" sz="2100" b="1" dirty="0"/>
          </a:p>
          <a:p>
            <a:pPr marL="342906" indent="-342906" defTabSz="457207">
              <a:lnSpc>
                <a:spcPct val="80000"/>
              </a:lnSpc>
              <a:buClr>
                <a:schemeClr val="bg2">
                  <a:lumMod val="40000"/>
                  <a:lumOff val="60000"/>
                </a:schemeClr>
              </a:buClr>
              <a:defRPr/>
            </a:pPr>
            <a:endParaRPr lang="en-US" altLang="en-US" sz="2500" dirty="0">
              <a:solidFill>
                <a:schemeClr val="tx1">
                  <a:lumMod val="75000"/>
                  <a:lumOff val="2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D4F73641-C39A-0BC0-E9AC-DE14CCF1057A}"/>
              </a:ext>
            </a:extLst>
          </p:cNvPr>
          <p:cNvSpPr>
            <a:spLocks noGrp="1" noChangeArrowheads="1"/>
          </p:cNvSpPr>
          <p:nvPr>
            <p:ph type="title"/>
          </p:nvPr>
        </p:nvSpPr>
        <p:spPr>
          <a:xfrm>
            <a:off x="1872049" y="623888"/>
            <a:ext cx="8186351" cy="1281112"/>
          </a:xfrm>
        </p:spPr>
        <p:txBody>
          <a:bodyPr/>
          <a:lstStyle/>
          <a:p>
            <a:pPr eaLnBrk="1" hangingPunct="1"/>
            <a:r>
              <a:rPr lang="en-US" altLang="en-US" b="1" dirty="0"/>
              <a:t>Questions, comments, concerns??</a:t>
            </a:r>
          </a:p>
        </p:txBody>
      </p:sp>
      <p:sp>
        <p:nvSpPr>
          <p:cNvPr id="77827" name="Rectangle 3">
            <a:extLst>
              <a:ext uri="{FF2B5EF4-FFF2-40B4-BE49-F238E27FC236}">
                <a16:creationId xmlns:a16="http://schemas.microsoft.com/office/drawing/2014/main" id="{A03ECC67-5BF6-1D78-7B4C-21E3EFE988CB}"/>
              </a:ext>
            </a:extLst>
          </p:cNvPr>
          <p:cNvSpPr>
            <a:spLocks noGrp="1" noChangeArrowheads="1"/>
          </p:cNvSpPr>
          <p:nvPr>
            <p:ph idx="1"/>
          </p:nvPr>
        </p:nvSpPr>
        <p:spPr>
          <a:xfrm>
            <a:off x="2038865" y="2133600"/>
            <a:ext cx="8400535" cy="3778250"/>
          </a:xfrm>
        </p:spPr>
        <p:txBody>
          <a:bodyPr rtlCol="0">
            <a:normAutofit/>
          </a:bodyPr>
          <a:lstStyle/>
          <a:p>
            <a:pPr>
              <a:buFont typeface="Wingdings 3" charset="2"/>
              <a:buChar char=""/>
              <a:defRPr/>
            </a:pPr>
            <a:r>
              <a:rPr lang="en-US" altLang="en-US" sz="2400" b="1" dirty="0"/>
              <a:t>Thank You!!!</a:t>
            </a:r>
          </a:p>
          <a:p>
            <a:pPr>
              <a:buFont typeface="Wingdings 3" charset="2"/>
              <a:buChar char=""/>
              <a:defRPr/>
            </a:pPr>
            <a:r>
              <a:rPr lang="en-US" altLang="en-US" sz="2400" b="1" dirty="0"/>
              <a:t>Geoff Wilson, LCSW, LCADC, CCS</a:t>
            </a:r>
          </a:p>
          <a:p>
            <a:pPr>
              <a:buFont typeface="Wingdings 3" charset="2"/>
              <a:buChar char=""/>
              <a:defRPr/>
            </a:pPr>
            <a:r>
              <a:rPr lang="en-US" altLang="en-US" sz="2400" b="1" dirty="0"/>
              <a:t>The Offices of Paul Dalton/Lexington Counseling &amp; Psychiatry</a:t>
            </a:r>
          </a:p>
          <a:p>
            <a:pPr>
              <a:buFont typeface="Wingdings 3" charset="2"/>
              <a:buChar char=""/>
              <a:defRPr/>
            </a:pPr>
            <a:r>
              <a:rPr lang="en-US" altLang="en-US" sz="2400" b="1" dirty="0"/>
              <a:t>501 Darby Creek, Suite 11</a:t>
            </a:r>
          </a:p>
          <a:p>
            <a:pPr>
              <a:buFont typeface="Wingdings 3" charset="2"/>
              <a:buChar char=""/>
              <a:defRPr/>
            </a:pPr>
            <a:r>
              <a:rPr lang="en-US" altLang="en-US" sz="2400" b="1" dirty="0"/>
              <a:t>Lexington, KY 40509</a:t>
            </a:r>
          </a:p>
          <a:p>
            <a:pPr>
              <a:buFont typeface="Wingdings 3" charset="2"/>
              <a:buChar char=""/>
              <a:defRPr/>
            </a:pPr>
            <a:r>
              <a:rPr lang="en-US" altLang="en-US" sz="2400" b="1" dirty="0"/>
              <a:t>859.229.5722</a:t>
            </a:r>
          </a:p>
          <a:p>
            <a:pPr>
              <a:buFont typeface="Wingdings 3" charset="2"/>
              <a:buChar char=""/>
              <a:defRPr/>
            </a:pPr>
            <a:r>
              <a:rPr lang="en-US" altLang="en-US" sz="2400" b="1" dirty="0"/>
              <a:t>geoffwilson914@gmail.com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5F9476D-FBAC-AFF4-28ED-B82A33BE0670}"/>
              </a:ext>
            </a:extLst>
          </p:cNvPr>
          <p:cNvSpPr>
            <a:spLocks noGrp="1" noChangeArrowheads="1"/>
          </p:cNvSpPr>
          <p:nvPr>
            <p:ph type="title"/>
          </p:nvPr>
        </p:nvSpPr>
        <p:spPr>
          <a:xfrm>
            <a:off x="2593976" y="1208088"/>
            <a:ext cx="7635875" cy="1104900"/>
          </a:xfrm>
        </p:spPr>
        <p:txBody>
          <a:bodyPr/>
          <a:lstStyle/>
          <a:p>
            <a:r>
              <a:rPr lang="en-US" altLang="en-US"/>
              <a:t>Results of Substance Use Disorder with Mental Health Disorder</a:t>
            </a:r>
          </a:p>
        </p:txBody>
      </p:sp>
      <p:sp>
        <p:nvSpPr>
          <p:cNvPr id="30723" name="Content Placeholder 2">
            <a:extLst>
              <a:ext uri="{FF2B5EF4-FFF2-40B4-BE49-F238E27FC236}">
                <a16:creationId xmlns:a16="http://schemas.microsoft.com/office/drawing/2014/main" id="{D4FF0905-713D-58A1-6424-8529D1EFE4E1}"/>
              </a:ext>
            </a:extLst>
          </p:cNvPr>
          <p:cNvSpPr>
            <a:spLocks noGrp="1" noChangeArrowheads="1"/>
          </p:cNvSpPr>
          <p:nvPr>
            <p:ph idx="1"/>
          </p:nvPr>
        </p:nvSpPr>
        <p:spPr>
          <a:xfrm>
            <a:off x="2835876" y="2743201"/>
            <a:ext cx="6765324" cy="2106613"/>
          </a:xfrm>
        </p:spPr>
        <p:txBody>
          <a:bodyPr/>
          <a:lstStyle/>
          <a:p>
            <a:r>
              <a:rPr lang="en-US" altLang="en-US" sz="3200" b="1" dirty="0"/>
              <a:t>*Lower medication adherence</a:t>
            </a:r>
          </a:p>
          <a:p>
            <a:r>
              <a:rPr lang="en-US" altLang="en-US" sz="3200" b="1" dirty="0"/>
              <a:t>*Greater chance of relapses</a:t>
            </a:r>
          </a:p>
          <a:p>
            <a:r>
              <a:rPr lang="en-US" altLang="en-US" sz="3200" b="1" dirty="0"/>
              <a:t>*Increased hospitalizations</a:t>
            </a:r>
          </a:p>
          <a:p>
            <a:r>
              <a:rPr lang="en-US" altLang="en-US" sz="3200" b="1" dirty="0"/>
              <a:t>*Homelessness</a:t>
            </a:r>
          </a:p>
          <a:p>
            <a:r>
              <a:rPr lang="en-US" altLang="en-US" sz="3200" b="1" dirty="0"/>
              <a:t>*Increased Suicide Risk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D3172EB-BEEB-F426-3A10-29E29A99F4C8}"/>
              </a:ext>
            </a:extLst>
          </p:cNvPr>
          <p:cNvSpPr>
            <a:spLocks noGrp="1" noChangeArrowheads="1"/>
          </p:cNvSpPr>
          <p:nvPr>
            <p:ph type="title"/>
          </p:nvPr>
        </p:nvSpPr>
        <p:spPr>
          <a:xfrm>
            <a:off x="1902941" y="623888"/>
            <a:ext cx="8155459" cy="994847"/>
          </a:xfrm>
        </p:spPr>
        <p:txBody>
          <a:bodyPr/>
          <a:lstStyle/>
          <a:p>
            <a:pPr eaLnBrk="1" hangingPunct="1"/>
            <a:r>
              <a:rPr lang="en-US" altLang="en-US" b="1" dirty="0"/>
              <a:t>Co-occurring Issues Are Common!!</a:t>
            </a:r>
          </a:p>
        </p:txBody>
      </p:sp>
      <p:sp>
        <p:nvSpPr>
          <p:cNvPr id="31747" name="Content Placeholder 2">
            <a:extLst>
              <a:ext uri="{FF2B5EF4-FFF2-40B4-BE49-F238E27FC236}">
                <a16:creationId xmlns:a16="http://schemas.microsoft.com/office/drawing/2014/main" id="{50FF570D-0A0F-3B41-22A1-1416B71CEA14}"/>
              </a:ext>
            </a:extLst>
          </p:cNvPr>
          <p:cNvSpPr>
            <a:spLocks noGrp="1" noChangeArrowheads="1"/>
          </p:cNvSpPr>
          <p:nvPr>
            <p:ph idx="1"/>
          </p:nvPr>
        </p:nvSpPr>
        <p:spPr>
          <a:xfrm>
            <a:off x="1902941" y="1915297"/>
            <a:ext cx="8155459" cy="3996553"/>
          </a:xfrm>
        </p:spPr>
        <p:txBody>
          <a:bodyPr/>
          <a:lstStyle/>
          <a:p>
            <a:pPr eaLnBrk="1" hangingPunct="1"/>
            <a:r>
              <a:rPr lang="en-US" altLang="en-US" b="1" dirty="0"/>
              <a:t>According to SAMHSA’s 2024 National Survey on Drug Use and Health (NSDUH), approximately </a:t>
            </a:r>
            <a:r>
              <a:rPr lang="en-US" altLang="en-US" b="1" dirty="0">
                <a:solidFill>
                  <a:srgbClr val="FF0000"/>
                </a:solidFill>
              </a:rPr>
              <a:t>21.2 million adults </a:t>
            </a:r>
            <a:r>
              <a:rPr lang="en-US" altLang="en-US" b="1" dirty="0"/>
              <a:t>had a co-occurring mental illness and substance use disorder. </a:t>
            </a:r>
          </a:p>
          <a:p>
            <a:pPr eaLnBrk="1" hangingPunct="1"/>
            <a:r>
              <a:rPr lang="en-US" altLang="en-US" b="1" dirty="0"/>
              <a:t>People with mental illness are at a higher risk of developing an SUD compared to those without mental illness. Similarly, individuals with substance use disorders are particularly vulnerable to developing primary conditions or chronic diseases</a:t>
            </a:r>
            <a:r>
              <a:rPr lang="en-US" altLang="en-US" sz="2400" b="1"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06033BF-0064-EF5A-C67C-E086DB685701}"/>
              </a:ext>
            </a:extLst>
          </p:cNvPr>
          <p:cNvSpPr>
            <a:spLocks noGrp="1" noChangeArrowheads="1"/>
          </p:cNvSpPr>
          <p:nvPr>
            <p:ph type="title"/>
          </p:nvPr>
        </p:nvSpPr>
        <p:spPr>
          <a:xfrm>
            <a:off x="2761735" y="381000"/>
            <a:ext cx="7296665" cy="1138881"/>
          </a:xfrm>
        </p:spPr>
        <p:txBody>
          <a:bodyPr/>
          <a:lstStyle/>
          <a:p>
            <a:r>
              <a:rPr lang="en-US" altLang="en-US" dirty="0"/>
              <a:t>Common Co-occurring Disorders</a:t>
            </a:r>
          </a:p>
        </p:txBody>
      </p:sp>
      <p:sp>
        <p:nvSpPr>
          <p:cNvPr id="32771" name="Content Placeholder 2">
            <a:extLst>
              <a:ext uri="{FF2B5EF4-FFF2-40B4-BE49-F238E27FC236}">
                <a16:creationId xmlns:a16="http://schemas.microsoft.com/office/drawing/2014/main" id="{E53A9FB9-2EF9-9EA0-3B03-3DAA1ACF0A9E}"/>
              </a:ext>
            </a:extLst>
          </p:cNvPr>
          <p:cNvSpPr>
            <a:spLocks noGrp="1" noChangeArrowheads="1"/>
          </p:cNvSpPr>
          <p:nvPr>
            <p:ph sz="half" idx="1"/>
          </p:nvPr>
        </p:nvSpPr>
        <p:spPr>
          <a:xfrm>
            <a:off x="2872947" y="1828801"/>
            <a:ext cx="3791380" cy="4460788"/>
          </a:xfrm>
        </p:spPr>
        <p:txBody>
          <a:bodyPr>
            <a:normAutofit fontScale="77500" lnSpcReduction="20000"/>
          </a:bodyPr>
          <a:lstStyle/>
          <a:p>
            <a:pPr>
              <a:defRPr/>
            </a:pPr>
            <a:r>
              <a:rPr lang="en-US" altLang="en-US" b="1" dirty="0">
                <a:solidFill>
                  <a:schemeClr val="tx1"/>
                </a:solidFill>
              </a:rPr>
              <a:t>The most common mental disorders:</a:t>
            </a:r>
          </a:p>
          <a:p>
            <a:pPr>
              <a:defRPr/>
            </a:pPr>
            <a:endParaRPr lang="en-US" altLang="en-US" b="1" dirty="0">
              <a:solidFill>
                <a:schemeClr val="tx1"/>
              </a:solidFill>
            </a:endParaRPr>
          </a:p>
          <a:p>
            <a:pPr>
              <a:defRPr/>
            </a:pPr>
            <a:r>
              <a:rPr lang="en-US" altLang="en-US" b="1" dirty="0">
                <a:solidFill>
                  <a:schemeClr val="tx1"/>
                </a:solidFill>
              </a:rPr>
              <a:t>Anxiety and mood disorders</a:t>
            </a:r>
          </a:p>
          <a:p>
            <a:pPr>
              <a:defRPr/>
            </a:pPr>
            <a:r>
              <a:rPr lang="en-US" altLang="en-US" b="1" dirty="0">
                <a:solidFill>
                  <a:schemeClr val="tx1"/>
                </a:solidFill>
              </a:rPr>
              <a:t>Schizophrenia</a:t>
            </a:r>
          </a:p>
          <a:p>
            <a:pPr>
              <a:defRPr/>
            </a:pPr>
            <a:r>
              <a:rPr lang="en-US" altLang="en-US" b="1" dirty="0">
                <a:solidFill>
                  <a:schemeClr val="tx1"/>
                </a:solidFill>
              </a:rPr>
              <a:t>Bipolar disorder</a:t>
            </a:r>
          </a:p>
          <a:p>
            <a:pPr>
              <a:defRPr/>
            </a:pPr>
            <a:r>
              <a:rPr lang="en-US" altLang="en-US" b="1" dirty="0">
                <a:solidFill>
                  <a:schemeClr val="tx1"/>
                </a:solidFill>
              </a:rPr>
              <a:t>Major depressive disorder</a:t>
            </a:r>
          </a:p>
          <a:p>
            <a:pPr>
              <a:defRPr/>
            </a:pPr>
            <a:r>
              <a:rPr lang="en-US" altLang="en-US" b="1" dirty="0">
                <a:solidFill>
                  <a:schemeClr val="tx1"/>
                </a:solidFill>
              </a:rPr>
              <a:t>Conduct disorders</a:t>
            </a:r>
          </a:p>
          <a:p>
            <a:pPr>
              <a:defRPr/>
            </a:pPr>
            <a:r>
              <a:rPr lang="en-US" altLang="en-US" b="1" dirty="0">
                <a:solidFill>
                  <a:srgbClr val="C00000"/>
                </a:solidFill>
              </a:rPr>
              <a:t>Post-traumatic stress disorder</a:t>
            </a:r>
          </a:p>
          <a:p>
            <a:pPr>
              <a:defRPr/>
            </a:pPr>
            <a:r>
              <a:rPr lang="en-US" altLang="en-US" b="1" dirty="0">
                <a:solidFill>
                  <a:schemeClr val="tx1"/>
                </a:solidFill>
              </a:rPr>
              <a:t>Attention deficit hyperactivity disorder</a:t>
            </a:r>
          </a:p>
        </p:txBody>
      </p:sp>
      <p:sp>
        <p:nvSpPr>
          <p:cNvPr id="32772" name="Content Placeholder 3">
            <a:extLst>
              <a:ext uri="{FF2B5EF4-FFF2-40B4-BE49-F238E27FC236}">
                <a16:creationId xmlns:a16="http://schemas.microsoft.com/office/drawing/2014/main" id="{F0D8C532-466D-393B-B1BE-FEDC61C70C2F}"/>
              </a:ext>
            </a:extLst>
          </p:cNvPr>
          <p:cNvSpPr>
            <a:spLocks noGrp="1" noChangeArrowheads="1"/>
          </p:cNvSpPr>
          <p:nvPr>
            <p:ph sz="half" idx="2"/>
          </p:nvPr>
        </p:nvSpPr>
        <p:spPr>
          <a:xfrm>
            <a:off x="6861176" y="1828801"/>
            <a:ext cx="3549392" cy="4075113"/>
          </a:xfrm>
        </p:spPr>
        <p:txBody>
          <a:bodyPr>
            <a:normAutofit fontScale="77500" lnSpcReduction="20000"/>
          </a:bodyPr>
          <a:lstStyle/>
          <a:p>
            <a:pPr>
              <a:defRPr/>
            </a:pPr>
            <a:r>
              <a:rPr lang="en-US" altLang="en-US" b="1" dirty="0">
                <a:solidFill>
                  <a:schemeClr val="tx1"/>
                </a:solidFill>
              </a:rPr>
              <a:t>Patients being treated for mental disorders often misuse the following types of substances:</a:t>
            </a:r>
          </a:p>
          <a:p>
            <a:pPr>
              <a:defRPr/>
            </a:pPr>
            <a:endParaRPr lang="en-US" altLang="en-US" b="1" dirty="0">
              <a:solidFill>
                <a:schemeClr val="tx1"/>
              </a:solidFill>
            </a:endParaRPr>
          </a:p>
          <a:p>
            <a:pPr>
              <a:defRPr/>
            </a:pPr>
            <a:r>
              <a:rPr lang="en-US" altLang="en-US" b="1" dirty="0">
                <a:solidFill>
                  <a:schemeClr val="tx1"/>
                </a:solidFill>
              </a:rPr>
              <a:t>Alcohol</a:t>
            </a:r>
          </a:p>
          <a:p>
            <a:pPr>
              <a:defRPr/>
            </a:pPr>
            <a:r>
              <a:rPr lang="en-US" altLang="en-US" b="1" dirty="0">
                <a:solidFill>
                  <a:schemeClr val="tx1"/>
                </a:solidFill>
              </a:rPr>
              <a:t>Tobacco</a:t>
            </a:r>
          </a:p>
          <a:p>
            <a:pPr>
              <a:defRPr/>
            </a:pPr>
            <a:r>
              <a:rPr lang="en-US" altLang="en-US" b="1" dirty="0">
                <a:solidFill>
                  <a:schemeClr val="tx1"/>
                </a:solidFill>
              </a:rPr>
              <a:t>Opioids</a:t>
            </a:r>
          </a:p>
          <a:p>
            <a:pPr>
              <a:defRPr/>
            </a:pPr>
            <a:r>
              <a:rPr lang="en-US" altLang="en-US" b="1" dirty="0">
                <a:solidFill>
                  <a:schemeClr val="tx1"/>
                </a:solidFill>
              </a:rPr>
              <a:t>Stimulants- Meth</a:t>
            </a:r>
          </a:p>
          <a:p>
            <a:pPr>
              <a:defRPr/>
            </a:pPr>
            <a:r>
              <a:rPr lang="en-US" altLang="en-US" b="1" dirty="0">
                <a:solidFill>
                  <a:schemeClr val="tx1"/>
                </a:solidFill>
              </a:rPr>
              <a:t>Marijuana</a:t>
            </a:r>
          </a:p>
          <a:p>
            <a:pPr>
              <a:defRPr/>
            </a:pPr>
            <a:r>
              <a:rPr lang="en-US" altLang="en-US" b="1" dirty="0">
                <a:solidFill>
                  <a:schemeClr val="tx1"/>
                </a:solidFill>
              </a:rPr>
              <a:t>Hallucinogens</a:t>
            </a:r>
          </a:p>
          <a:p>
            <a:pPr>
              <a:defRPr/>
            </a:pPr>
            <a:r>
              <a:rPr lang="en-US" altLang="en-US" b="1" dirty="0">
                <a:solidFill>
                  <a:schemeClr val="tx1"/>
                </a:solidFill>
              </a:rPr>
              <a:t>Prescription drugs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B21B6292-E425-A2E1-933D-7428D2F30E38}"/>
              </a:ext>
            </a:extLst>
          </p:cNvPr>
          <p:cNvSpPr>
            <a:spLocks noGrp="1" noChangeArrowheads="1"/>
          </p:cNvSpPr>
          <p:nvPr>
            <p:ph idx="1"/>
          </p:nvPr>
        </p:nvSpPr>
        <p:spPr>
          <a:xfrm>
            <a:off x="1902941" y="330200"/>
            <a:ext cx="8841259" cy="5765800"/>
          </a:xfrm>
        </p:spPr>
        <p:txBody>
          <a:bodyPr/>
          <a:lstStyle/>
          <a:p>
            <a:pPr algn="ctr">
              <a:buFontTx/>
              <a:buNone/>
            </a:pPr>
            <a:r>
              <a:rPr lang="en-US" altLang="en-US" dirty="0"/>
              <a:t> </a:t>
            </a:r>
          </a:p>
          <a:p>
            <a:pPr>
              <a:buFontTx/>
              <a:buNone/>
            </a:pPr>
            <a:r>
              <a:rPr lang="en-US" altLang="en-US" sz="3600" dirty="0"/>
              <a:t>            </a:t>
            </a:r>
            <a:r>
              <a:rPr lang="en-US" altLang="en-US" sz="4800" b="1" dirty="0"/>
              <a:t>The Impact of Trauma</a:t>
            </a:r>
          </a:p>
          <a:p>
            <a:pPr>
              <a:buFontTx/>
              <a:buNone/>
            </a:pPr>
            <a:r>
              <a:rPr lang="en-US" altLang="en-US" dirty="0"/>
              <a:t>   </a:t>
            </a:r>
          </a:p>
          <a:p>
            <a:pPr>
              <a:buFont typeface="Wingdings 3" panose="05040102010807070707" pitchFamily="18" charset="2"/>
              <a:buNone/>
            </a:pPr>
            <a:r>
              <a:rPr lang="en-US" altLang="en-US" dirty="0">
                <a:solidFill>
                  <a:schemeClr val="tx1"/>
                </a:solidFill>
              </a:rPr>
              <a:t>   </a:t>
            </a:r>
            <a:r>
              <a:rPr lang="en-US" altLang="en-US" sz="3200" b="1" dirty="0"/>
              <a:t>“If we are chronically dysregulated long enough, we tend to become “stuck” in a dysregulated state, regardless if the original “pain” is still present or not.” </a:t>
            </a:r>
            <a:r>
              <a:rPr lang="en-US" altLang="en-US" sz="2000" b="1" dirty="0">
                <a:solidFill>
                  <a:schemeClr val="tx1"/>
                </a:solidFill>
              </a:rPr>
              <a:t>Claudia Black, Ph.D.</a:t>
            </a:r>
            <a:r>
              <a:rPr lang="en-US" altLang="en-US" sz="2000" dirty="0">
                <a:solidFill>
                  <a:schemeClr val="tx1"/>
                </a:solidFill>
              </a:rPr>
              <a:t> </a:t>
            </a:r>
          </a:p>
          <a:p>
            <a:pPr>
              <a:buFontTx/>
              <a:buNone/>
            </a:pPr>
            <a:endParaRPr lang="en-US" altLang="en-US" dirty="0"/>
          </a:p>
        </p:txBody>
      </p:sp>
      <p:pic>
        <p:nvPicPr>
          <p:cNvPr id="33795" name="Picture 1">
            <a:extLst>
              <a:ext uri="{FF2B5EF4-FFF2-40B4-BE49-F238E27FC236}">
                <a16:creationId xmlns:a16="http://schemas.microsoft.com/office/drawing/2014/main" id="{142BC81C-3958-A4F8-9A68-452382B5D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678" y="4405184"/>
            <a:ext cx="1930013" cy="245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a:extLst>
              <a:ext uri="{FF2B5EF4-FFF2-40B4-BE49-F238E27FC236}">
                <a16:creationId xmlns:a16="http://schemas.microsoft.com/office/drawing/2014/main" id="{09AD6AF1-456C-365F-912A-A1EC73982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942" y="4333874"/>
            <a:ext cx="2058430" cy="252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a:extLst>
              <a:ext uri="{FF2B5EF4-FFF2-40B4-BE49-F238E27FC236}">
                <a16:creationId xmlns:a16="http://schemas.microsoft.com/office/drawing/2014/main" id="{22D7CEF5-B210-875E-A46B-3D366C468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887" y="4191000"/>
            <a:ext cx="216861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8380592-4C2B-37CF-B07D-FEB3C1DD7D0C}"/>
              </a:ext>
            </a:extLst>
          </p:cNvPr>
          <p:cNvCxnSpPr/>
          <p:nvPr/>
        </p:nvCxnSpPr>
        <p:spPr>
          <a:xfrm>
            <a:off x="2438400" y="2590800"/>
            <a:ext cx="80772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71E5D8E-5041-214B-71E3-E9CDE5ED5402}"/>
              </a:ext>
            </a:extLst>
          </p:cNvPr>
          <p:cNvCxnSpPr/>
          <p:nvPr/>
        </p:nvCxnSpPr>
        <p:spPr>
          <a:xfrm>
            <a:off x="2438400" y="4230688"/>
            <a:ext cx="80772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72D4687-5986-8D1B-7E4C-DFC540064A37}"/>
              </a:ext>
            </a:extLst>
          </p:cNvPr>
          <p:cNvSpPr/>
          <p:nvPr/>
        </p:nvSpPr>
        <p:spPr>
          <a:xfrm>
            <a:off x="2243138" y="2630488"/>
            <a:ext cx="8077200" cy="1600200"/>
          </a:xfrm>
          <a:prstGeom prst="rect">
            <a:avLst/>
          </a:prstGeom>
          <a:gradFill flip="none" rotWithShape="1">
            <a:gsLst>
              <a:gs pos="0">
                <a:srgbClr val="DAE4F2"/>
              </a:gs>
              <a:gs pos="80000">
                <a:srgbClr val="F3F6FB"/>
              </a:gs>
              <a:gs pos="20000">
                <a:srgbClr val="F3F6FB"/>
              </a:gs>
              <a:gs pos="100000">
                <a:srgbClr val="DAE4F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Left Brace 9">
            <a:extLst>
              <a:ext uri="{FF2B5EF4-FFF2-40B4-BE49-F238E27FC236}">
                <a16:creationId xmlns:a16="http://schemas.microsoft.com/office/drawing/2014/main" id="{985F5F64-7C3A-B870-D2DB-7827FFEA5D6E}"/>
              </a:ext>
            </a:extLst>
          </p:cNvPr>
          <p:cNvSpPr/>
          <p:nvPr/>
        </p:nvSpPr>
        <p:spPr>
          <a:xfrm>
            <a:off x="2057400" y="2590800"/>
            <a:ext cx="304800" cy="1639888"/>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18" name="Straight Connector 17">
            <a:extLst>
              <a:ext uri="{FF2B5EF4-FFF2-40B4-BE49-F238E27FC236}">
                <a16:creationId xmlns:a16="http://schemas.microsoft.com/office/drawing/2014/main" id="{6CFD9278-6DF3-73BC-7371-0F3EC6C18039}"/>
              </a:ext>
            </a:extLst>
          </p:cNvPr>
          <p:cNvCxnSpPr/>
          <p:nvPr/>
        </p:nvCxnSpPr>
        <p:spPr>
          <a:xfrm>
            <a:off x="1828800" y="3425825"/>
            <a:ext cx="152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9DB595-6429-E47B-C1A6-EF1BBECE9425}"/>
              </a:ext>
            </a:extLst>
          </p:cNvPr>
          <p:cNvCxnSpPr/>
          <p:nvPr/>
        </p:nvCxnSpPr>
        <p:spPr>
          <a:xfrm flipV="1">
            <a:off x="1828800" y="3425826"/>
            <a:ext cx="0" cy="18462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6CCC3B-56DA-0E5D-6DF3-7E2B29A8652E}"/>
              </a:ext>
            </a:extLst>
          </p:cNvPr>
          <p:cNvCxnSpPr/>
          <p:nvPr/>
        </p:nvCxnSpPr>
        <p:spPr>
          <a:xfrm>
            <a:off x="1822450" y="5272088"/>
            <a:ext cx="311150"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CE903D2E-E4F9-32FF-86F5-2C3FF145F16C}"/>
              </a:ext>
            </a:extLst>
          </p:cNvPr>
          <p:cNvSpPr/>
          <p:nvPr/>
        </p:nvSpPr>
        <p:spPr>
          <a:xfrm>
            <a:off x="2109788" y="4800600"/>
            <a:ext cx="2628900" cy="19812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75000"/>
                </a:schemeClr>
              </a:solidFill>
            </a:endParaRPr>
          </a:p>
        </p:txBody>
      </p:sp>
      <p:sp>
        <p:nvSpPr>
          <p:cNvPr id="34826" name="TextBox 42">
            <a:extLst>
              <a:ext uri="{FF2B5EF4-FFF2-40B4-BE49-F238E27FC236}">
                <a16:creationId xmlns:a16="http://schemas.microsoft.com/office/drawing/2014/main" id="{5103A37C-6A2C-9884-69E2-91218564C9E0}"/>
              </a:ext>
            </a:extLst>
          </p:cNvPr>
          <p:cNvSpPr txBox="1">
            <a:spLocks noChangeArrowheads="1"/>
          </p:cNvSpPr>
          <p:nvPr/>
        </p:nvSpPr>
        <p:spPr bwMode="auto">
          <a:xfrm>
            <a:off x="2133600" y="5043489"/>
            <a:ext cx="2667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u="sng">
                <a:solidFill>
                  <a:schemeClr val="tx1"/>
                </a:solidFill>
                <a:latin typeface="Tahoma" panose="020B0604030504040204" pitchFamily="34" charset="0"/>
              </a:rPr>
              <a:t>Optimal Arousal Zone</a:t>
            </a:r>
          </a:p>
          <a:p>
            <a:pPr algn="ctr">
              <a:spcBef>
                <a:spcPct val="0"/>
              </a:spcBef>
              <a:buClrTx/>
              <a:buFontTx/>
              <a:buNone/>
            </a:pPr>
            <a:r>
              <a:rPr lang="en-US" altLang="en-US" sz="1400">
                <a:solidFill>
                  <a:schemeClr val="tx1"/>
                </a:solidFill>
                <a:latin typeface="Tahoma" panose="020B0604030504040204" pitchFamily="34" charset="0"/>
              </a:rPr>
              <a:t>Present, embodied, open,</a:t>
            </a:r>
          </a:p>
          <a:p>
            <a:pPr algn="ctr">
              <a:spcBef>
                <a:spcPct val="0"/>
              </a:spcBef>
              <a:buClrTx/>
              <a:buFontTx/>
              <a:buNone/>
            </a:pPr>
            <a:r>
              <a:rPr lang="en-US" altLang="en-US" sz="1400">
                <a:solidFill>
                  <a:schemeClr val="tx1"/>
                </a:solidFill>
                <a:latin typeface="Tahoma" panose="020B0604030504040204" pitchFamily="34" charset="0"/>
              </a:rPr>
              <a:t>curious, tolerable feelings,</a:t>
            </a:r>
          </a:p>
          <a:p>
            <a:pPr algn="ctr">
              <a:spcBef>
                <a:spcPct val="0"/>
              </a:spcBef>
              <a:buClrTx/>
              <a:buFontTx/>
              <a:buNone/>
            </a:pPr>
            <a:r>
              <a:rPr lang="en-US" altLang="en-US" sz="1400">
                <a:solidFill>
                  <a:schemeClr val="tx1"/>
                </a:solidFill>
                <a:latin typeface="Tahoma" panose="020B0604030504040204" pitchFamily="34" charset="0"/>
              </a:rPr>
              <a:t>relaxed yet alert, able to</a:t>
            </a:r>
          </a:p>
          <a:p>
            <a:pPr algn="ctr">
              <a:spcBef>
                <a:spcPct val="0"/>
              </a:spcBef>
              <a:buClrTx/>
              <a:buFontTx/>
              <a:buNone/>
            </a:pPr>
            <a:r>
              <a:rPr lang="en-US" altLang="en-US" sz="1400">
                <a:solidFill>
                  <a:schemeClr val="tx1"/>
                </a:solidFill>
                <a:latin typeface="Tahoma" panose="020B0604030504040204" pitchFamily="34" charset="0"/>
              </a:rPr>
              <a:t>think, relational</a:t>
            </a:r>
          </a:p>
        </p:txBody>
      </p:sp>
      <p:sp>
        <p:nvSpPr>
          <p:cNvPr id="50" name="Freeform 49">
            <a:extLst>
              <a:ext uri="{FF2B5EF4-FFF2-40B4-BE49-F238E27FC236}">
                <a16:creationId xmlns:a16="http://schemas.microsoft.com/office/drawing/2014/main" id="{7783D4BC-6023-0E0A-271A-EC439B004152}"/>
              </a:ext>
            </a:extLst>
          </p:cNvPr>
          <p:cNvSpPr/>
          <p:nvPr/>
        </p:nvSpPr>
        <p:spPr>
          <a:xfrm>
            <a:off x="2750888" y="2636426"/>
            <a:ext cx="7612313" cy="1550974"/>
          </a:xfrm>
          <a:custGeom>
            <a:avLst/>
            <a:gdLst>
              <a:gd name="connsiteX0" fmla="*/ 0 w 6740013"/>
              <a:gd name="connsiteY0" fmla="*/ 811161 h 1530419"/>
              <a:gd name="connsiteX1" fmla="*/ 648929 w 6740013"/>
              <a:gd name="connsiteY1" fmla="*/ 1504336 h 1530419"/>
              <a:gd name="connsiteX2" fmla="*/ 1651819 w 6740013"/>
              <a:gd name="connsiteY2" fmla="*/ 0 h 1530419"/>
              <a:gd name="connsiteX3" fmla="*/ 2905432 w 6740013"/>
              <a:gd name="connsiteY3" fmla="*/ 1504336 h 1530419"/>
              <a:gd name="connsiteX4" fmla="*/ 3878826 w 6740013"/>
              <a:gd name="connsiteY4" fmla="*/ 14748 h 1530419"/>
              <a:gd name="connsiteX5" fmla="*/ 5088193 w 6740013"/>
              <a:gd name="connsiteY5" fmla="*/ 1460090 h 1530419"/>
              <a:gd name="connsiteX6" fmla="*/ 6061587 w 6740013"/>
              <a:gd name="connsiteY6" fmla="*/ 44245 h 1530419"/>
              <a:gd name="connsiteX7" fmla="*/ 6740013 w 6740013"/>
              <a:gd name="connsiteY7" fmla="*/ 545690 h 153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0013" h="1530419">
                <a:moveTo>
                  <a:pt x="0" y="811161"/>
                </a:moveTo>
                <a:cubicBezTo>
                  <a:pt x="186813" y="1225345"/>
                  <a:pt x="373626" y="1639529"/>
                  <a:pt x="648929" y="1504336"/>
                </a:cubicBezTo>
                <a:cubicBezTo>
                  <a:pt x="924232" y="1369143"/>
                  <a:pt x="1275735" y="0"/>
                  <a:pt x="1651819" y="0"/>
                </a:cubicBezTo>
                <a:cubicBezTo>
                  <a:pt x="2027903" y="0"/>
                  <a:pt x="2534264" y="1501878"/>
                  <a:pt x="2905432" y="1504336"/>
                </a:cubicBezTo>
                <a:cubicBezTo>
                  <a:pt x="3276600" y="1506794"/>
                  <a:pt x="3515033" y="22122"/>
                  <a:pt x="3878826" y="14748"/>
                </a:cubicBezTo>
                <a:cubicBezTo>
                  <a:pt x="4242619" y="7374"/>
                  <a:pt x="4724400" y="1455174"/>
                  <a:pt x="5088193" y="1460090"/>
                </a:cubicBezTo>
                <a:cubicBezTo>
                  <a:pt x="5451986" y="1465006"/>
                  <a:pt x="5786284" y="196645"/>
                  <a:pt x="6061587" y="44245"/>
                </a:cubicBezTo>
                <a:cubicBezTo>
                  <a:pt x="6336890" y="-108155"/>
                  <a:pt x="6538451" y="218767"/>
                  <a:pt x="6740013" y="545690"/>
                </a:cubicBezTo>
              </a:path>
            </a:pathLst>
          </a:custGeom>
          <a:noFill/>
          <a:ln w="76200">
            <a:gradFill flip="none" rotWithShape="1">
              <a:gsLst>
                <a:gs pos="0">
                  <a:schemeClr val="tx2">
                    <a:lumMod val="75000"/>
                  </a:schemeClr>
                </a:gs>
                <a:gs pos="98000">
                  <a:srgbClr val="7497D6"/>
                </a:gs>
              </a:gsLst>
              <a:lin ang="5400000" scaled="1"/>
              <a:tileRect/>
            </a:gra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ounded Rectangle 15">
            <a:extLst>
              <a:ext uri="{FF2B5EF4-FFF2-40B4-BE49-F238E27FC236}">
                <a16:creationId xmlns:a16="http://schemas.microsoft.com/office/drawing/2014/main" id="{80360BAB-2D8F-D36F-33A3-C52EDF478EE6}"/>
              </a:ext>
            </a:extLst>
          </p:cNvPr>
          <p:cNvSpPr/>
          <p:nvPr/>
        </p:nvSpPr>
        <p:spPr>
          <a:xfrm>
            <a:off x="2751138" y="152400"/>
            <a:ext cx="6773862" cy="186848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accent1">
                  <a:lumMod val="75000"/>
                </a:schemeClr>
              </a:solidFill>
            </a:endParaRPr>
          </a:p>
        </p:txBody>
      </p:sp>
      <p:sp>
        <p:nvSpPr>
          <p:cNvPr id="34831" name="TextBox 16">
            <a:extLst>
              <a:ext uri="{FF2B5EF4-FFF2-40B4-BE49-F238E27FC236}">
                <a16:creationId xmlns:a16="http://schemas.microsoft.com/office/drawing/2014/main" id="{F3DAB439-9BDA-4760-6386-4500CBEDA10A}"/>
              </a:ext>
            </a:extLst>
          </p:cNvPr>
          <p:cNvSpPr txBox="1">
            <a:spLocks noChangeArrowheads="1"/>
          </p:cNvSpPr>
          <p:nvPr/>
        </p:nvSpPr>
        <p:spPr bwMode="auto">
          <a:xfrm>
            <a:off x="2751138" y="195263"/>
            <a:ext cx="67738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u="sng">
                <a:solidFill>
                  <a:schemeClr val="tx1"/>
                </a:solidFill>
                <a:latin typeface="Tahoma" panose="020B0604030504040204" pitchFamily="34" charset="0"/>
              </a:rPr>
              <a:t>Autonomic Nervous System</a:t>
            </a:r>
          </a:p>
          <a:p>
            <a:pPr algn="ctr">
              <a:spcBef>
                <a:spcPct val="0"/>
              </a:spcBef>
              <a:buClrTx/>
              <a:buFontTx/>
              <a:buNone/>
            </a:pPr>
            <a:r>
              <a:rPr lang="en-US" altLang="en-US">
                <a:solidFill>
                  <a:schemeClr val="tx1"/>
                </a:solidFill>
                <a:latin typeface="Tahoma" panose="020B0604030504040204" pitchFamily="34" charset="0"/>
              </a:rPr>
              <a:t>On a daily basis, our nervous systems experience periods of increasing arousal and periods of decreasing arousal.  Each one of us has a “Window of Tolerance” or an “Optimal Arousal Zone” where we can experience nervous system fluctuations while still having the capacity to regulate ourselves .</a:t>
            </a:r>
          </a:p>
        </p:txBody>
      </p:sp>
    </p:spTree>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ffe9ac-df5d-4ae2-b5d4-98ab79851002" xsi:nil="true"/>
    <lcf76f155ced4ddcb4097134ff3c332f xmlns="ac709c20-3ee5-49e3-a960-cbaf26dc374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856CC5663B2D43BE1901C84509F0AD" ma:contentTypeVersion="13" ma:contentTypeDescription="Create a new document." ma:contentTypeScope="" ma:versionID="5a9b826c5d907284484b73b5da923921">
  <xsd:schema xmlns:xsd="http://www.w3.org/2001/XMLSchema" xmlns:xs="http://www.w3.org/2001/XMLSchema" xmlns:p="http://schemas.microsoft.com/office/2006/metadata/properties" xmlns:ns2="ac709c20-3ee5-49e3-a960-cbaf26dc3742" xmlns:ns3="5bffe9ac-df5d-4ae2-b5d4-98ab79851002" targetNamespace="http://schemas.microsoft.com/office/2006/metadata/properties" ma:root="true" ma:fieldsID="b67b915c653d1529acd0642f53695d4a" ns2:_="" ns3:_="">
    <xsd:import namespace="ac709c20-3ee5-49e3-a960-cbaf26dc3742"/>
    <xsd:import namespace="5bffe9ac-df5d-4ae2-b5d4-98ab798510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709c20-3ee5-49e3-a960-cbaf26dc37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d4c1f3-6591-46d1-bada-7466e5c375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ffe9ac-df5d-4ae2-b5d4-98ab798510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640ced0-6c08-441b-bcf4-2f49c68f84d0}" ma:internalName="TaxCatchAll" ma:showField="CatchAllData" ma:web="5bffe9ac-df5d-4ae2-b5d4-98ab79851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BAB77-79E1-4739-AA51-10C9079186D6}">
  <ds:schemaRefs>
    <ds:schemaRef ds:uri="5bffe9ac-df5d-4ae2-b5d4-98ab79851002"/>
    <ds:schemaRef ds:uri="http://www.w3.org/XML/1998/namespace"/>
    <ds:schemaRef ds:uri="http://purl.org/dc/dcmitype/"/>
    <ds:schemaRef ds:uri="http://schemas.microsoft.com/office/2006/documentManagement/types"/>
    <ds:schemaRef ds:uri="http://purl.org/dc/elements/1.1/"/>
    <ds:schemaRef ds:uri="ac709c20-3ee5-49e3-a960-cbaf26dc3742"/>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2CBBBCFE-2558-4DBD-8B55-A86504E4C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709c20-3ee5-49e3-a960-cbaf26dc3742"/>
    <ds:schemaRef ds:uri="5bffe9ac-df5d-4ae2-b5d4-98ab79851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{06A5DA3F-FC1A-4A03-AA5B-0C389323C4D2}tf45331398_win32</Template>
  <TotalTime>12327</TotalTime>
  <Words>2646</Words>
  <Application>Microsoft Office PowerPoint</Application>
  <PresentationFormat>Widescreen</PresentationFormat>
  <Paragraphs>242</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Arial Black</vt:lpstr>
      <vt:lpstr>Calibri</vt:lpstr>
      <vt:lpstr>Lucida Grande</vt:lpstr>
      <vt:lpstr>Tahoma</vt:lpstr>
      <vt:lpstr>Tenorite</vt:lpstr>
      <vt:lpstr>Times</vt:lpstr>
      <vt:lpstr>Times New Roman</vt:lpstr>
      <vt:lpstr>Wingdings</vt:lpstr>
      <vt:lpstr>Wingdings 2</vt:lpstr>
      <vt:lpstr>Wingdings 3</vt:lpstr>
      <vt:lpstr>Office Theme</vt:lpstr>
      <vt:lpstr>“Co-Occurring Disorders and Recovery Support”   The Fletcher Group Presentation July 2nd, 2026 </vt:lpstr>
      <vt:lpstr>Agenda</vt:lpstr>
      <vt:lpstr>Co-occurring Disorders</vt:lpstr>
      <vt:lpstr>Significant Symptoms of Substance Use Disorders in patients with Mental Health Disorder</vt:lpstr>
      <vt:lpstr>Results of Substance Use Disorder with Mental Health Disorder</vt:lpstr>
      <vt:lpstr>Co-occurring Issues Are Common!!</vt:lpstr>
      <vt:lpstr>Common Co-occurring Disorders</vt:lpstr>
      <vt:lpstr>PowerPoint Presentation</vt:lpstr>
      <vt:lpstr>PowerPoint Presentation</vt:lpstr>
      <vt:lpstr>PowerPoint Presentation</vt:lpstr>
      <vt:lpstr>PowerPoint Presentation</vt:lpstr>
      <vt:lpstr>PowerPoint Presentation</vt:lpstr>
      <vt:lpstr>Long Term Effects of Trauma</vt:lpstr>
      <vt:lpstr>Trauma Informed Care</vt:lpstr>
      <vt:lpstr>Universal Precautions as a Core Trauma Informed Concept</vt:lpstr>
      <vt:lpstr>What’s the History??</vt:lpstr>
      <vt:lpstr>What’s the History</vt:lpstr>
      <vt:lpstr>Integrated Treatment: </vt:lpstr>
      <vt:lpstr>Why Integrated Treatment?</vt:lpstr>
      <vt:lpstr>Quadrants of Care</vt:lpstr>
      <vt:lpstr>Four Quadrants of Co-occurring Disorders</vt:lpstr>
      <vt:lpstr>Four Quadrants</vt:lpstr>
      <vt:lpstr>Four Quadrants of  Co-occurring Disorders</vt:lpstr>
      <vt:lpstr>Four Quadrants</vt:lpstr>
      <vt:lpstr>Six Guiding Principles in Treating Clients with COD</vt:lpstr>
      <vt:lpstr>Six Guiding Principles</vt:lpstr>
      <vt:lpstr>Six Guiding Principles</vt:lpstr>
      <vt:lpstr>Six Guiding Principles</vt:lpstr>
      <vt:lpstr>Six Guiding Principles</vt:lpstr>
      <vt:lpstr>Six Guiding Principles</vt:lpstr>
      <vt:lpstr>Parallel Phases of Recovery</vt:lpstr>
      <vt:lpstr>Parallels in Recovery &amp; Relapse thinking between Comorbid Disorders</vt:lpstr>
      <vt:lpstr>STIMULANT PSYCHOSIS </vt:lpstr>
      <vt:lpstr>DEVELOPING THE PREFRONTAL CORTEX </vt:lpstr>
      <vt:lpstr>DEVELOPING THE PREFRONTAL CORTEX </vt:lpstr>
      <vt:lpstr>ENHANCING RELATIONAL ABILITIES </vt:lpstr>
      <vt:lpstr>DEVELOPING THE PREFRONTAL CORTEX </vt:lpstr>
      <vt:lpstr>                Benefits of Mindfulness Practices</vt:lpstr>
      <vt:lpstr>PowerPoint Presentation</vt:lpstr>
      <vt:lpstr>References/Resources</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Elder Abuse, Neglect, and Exploitation </dc:title>
  <dc:creator>Geoff Wilson</dc:creator>
  <cp:lastModifiedBy>Erica M Walker</cp:lastModifiedBy>
  <cp:revision>8</cp:revision>
  <dcterms:created xsi:type="dcterms:W3CDTF">2022-12-20T22:40:05Z</dcterms:created>
  <dcterms:modified xsi:type="dcterms:W3CDTF">2026-06-08T15:23:41Z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0x0101009C856CC5663B2D43BE1901C84509F0AD</vt:lpwstr>
  </property>
  <property fmtid="{D5CDD505-2E9C-101B-9397-08002B2CF9AE}" pid="3" name="MediaServiceImageTags">
    <vt:lpwstr/>
  </property>
</Properties>
</file>